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8288000" cy="10287000"/>
  <p:notesSz cx="6858000" cy="9144000"/>
  <p:embeddedFontLst>
    <p:embeddedFont>
      <p:font typeface="Bebas Neue Cyrillic" panose="02000506000000020004" pitchFamily="2" charset="0"/>
      <p:regular r:id="rId16"/>
      <p:bold r:id="rId17"/>
      <p:italic r:id="rId18"/>
      <p:boldItalic r:id="rId19"/>
    </p:embeddedFont>
    <p:embeddedFont>
      <p:font typeface="Montserrat" pitchFamily="2" charset="77"/>
      <p:regular r:id="rId20"/>
      <p:bold r:id="rId21"/>
      <p:italic r:id="rId22"/>
      <p:boldItalic r:id="rId23"/>
    </p:embeddedFont>
    <p:embeddedFont>
      <p:font typeface="Montserrat Bold" pitchFamily="2" charset="77"/>
      <p:regular r:id="rId16"/>
      <p:bold r:id="rId24"/>
      <p:italic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 autoAdjust="0"/>
    <p:restoredTop sz="94588" autoAdjust="0"/>
  </p:normalViewPr>
  <p:slideViewPr>
    <p:cSldViewPr>
      <p:cViewPr varScale="1">
        <p:scale>
          <a:sx n="71" d="100"/>
          <a:sy n="71" d="100"/>
        </p:scale>
        <p:origin x="760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14.08.2024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Data Source: Yahoo Finance (via yfinance library)</a:t>
            </a:r>
          </a:p>
          <a:p>
            <a:r>
              <a:rPr lang="en-US"/>
              <a:t>Data Collected: Daily trading information including opening, closing, high, low prices, and trading volume</a:t>
            </a:r>
          </a:p>
          <a:p>
            <a:endParaRPr lang="en-US"/>
          </a:p>
          <a:p>
            <a:r>
              <a:rPr lang="en-US"/>
              <a:t>Ticker Symbols: We selected the ticker symbols for AT&amp;T (T), T-Mobile (TMUS), and Verizon (VZ) to represent the companies in our analysis</a:t>
            </a:r>
          </a:p>
          <a:p>
            <a:endParaRPr lang="en-US"/>
          </a:p>
          <a:p>
            <a:r>
              <a:rPr lang="en-US"/>
              <a:t>Date Range: The analysis covers a one-year period, starting from one year ago to the present day</a:t>
            </a:r>
          </a:p>
          <a:p>
            <a:endParaRPr lang="en-US"/>
          </a:p>
          <a:p>
            <a:r>
              <a:rPr lang="en-US"/>
              <a:t>Data Fetching: Historical stock data was fetched using the yfinance library, which allows for easy access to financial data from Yahoo Finance</a:t>
            </a:r>
          </a:p>
          <a:p>
            <a:endParaRPr lang="en-US"/>
          </a:p>
          <a:p>
            <a:r>
              <a:rPr lang="en-US"/>
              <a:t>Data Organization: The data for each ticker was stored in a dictionary and then combined into a single DataFrame for further analysis</a:t>
            </a:r>
          </a:p>
          <a:p>
            <a:endParaRPr lang="en-US"/>
          </a:p>
          <a:p>
            <a:r>
              <a:rPr lang="en-US"/>
              <a:t>Add the analysis covered throughout the presentation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Explain what a heatmap is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add Dividend and p ratio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Add conclusion and limitation, future improvements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8/14/24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8/14/24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8/14/24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41.png"/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svg"/><Relationship Id="rId11" Type="http://schemas.openxmlformats.org/officeDocument/2006/relationships/image" Target="../media/image11.png"/><Relationship Id="rId5" Type="http://schemas.openxmlformats.org/officeDocument/2006/relationships/image" Target="../media/image30.png"/><Relationship Id="rId10" Type="http://schemas.openxmlformats.org/officeDocument/2006/relationships/image" Target="../media/image10.svg"/><Relationship Id="rId4" Type="http://schemas.openxmlformats.org/officeDocument/2006/relationships/image" Target="../media/image2.svg"/><Relationship Id="rId9" Type="http://schemas.openxmlformats.org/officeDocument/2006/relationships/image" Target="../media/image9.png"/><Relationship Id="rId14" Type="http://schemas.openxmlformats.org/officeDocument/2006/relationships/image" Target="../media/image42.sv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svg"/><Relationship Id="rId7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44.svg"/><Relationship Id="rId5" Type="http://schemas.openxmlformats.org/officeDocument/2006/relationships/image" Target="../media/image8.svg"/><Relationship Id="rId10" Type="http://schemas.openxmlformats.org/officeDocument/2006/relationships/image" Target="../media/image4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14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10" Type="http://schemas.openxmlformats.org/officeDocument/2006/relationships/image" Target="../media/image17.svg"/><Relationship Id="rId4" Type="http://schemas.openxmlformats.org/officeDocument/2006/relationships/image" Target="../media/image15.svg"/><Relationship Id="rId9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2.svg"/><Relationship Id="rId7" Type="http://schemas.openxmlformats.org/officeDocument/2006/relationships/image" Target="../media/image1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5.svg"/><Relationship Id="rId7" Type="http://schemas.openxmlformats.org/officeDocument/2006/relationships/image" Target="../media/image10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2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28.svg"/><Relationship Id="rId9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31.svg"/><Relationship Id="rId7" Type="http://schemas.openxmlformats.org/officeDocument/2006/relationships/image" Target="../media/image10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10" Type="http://schemas.openxmlformats.org/officeDocument/2006/relationships/image" Target="../media/image32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svg"/><Relationship Id="rId4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C48B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486778">
            <a:off x="-1095149" y="867946"/>
            <a:ext cx="20478299" cy="7423765"/>
            <a:chOff x="0" y="0"/>
            <a:chExt cx="5393461" cy="195523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393461" cy="1955230"/>
            </a:xfrm>
            <a:custGeom>
              <a:avLst/>
              <a:gdLst/>
              <a:ahLst/>
              <a:cxnLst/>
              <a:rect l="l" t="t" r="r" b="b"/>
              <a:pathLst>
                <a:path w="5393461" h="1955230">
                  <a:moveTo>
                    <a:pt x="0" y="0"/>
                  </a:moveTo>
                  <a:lnTo>
                    <a:pt x="5393461" y="0"/>
                  </a:lnTo>
                  <a:lnTo>
                    <a:pt x="5393461" y="1955230"/>
                  </a:lnTo>
                  <a:lnTo>
                    <a:pt x="0" y="1955230"/>
                  </a:lnTo>
                  <a:close/>
                </a:path>
              </a:pathLst>
            </a:custGeom>
            <a:solidFill>
              <a:srgbClr val="6B66C5">
                <a:alpha val="29804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5393461" cy="20028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-5400000">
            <a:off x="11517051" y="2353832"/>
            <a:ext cx="11484497" cy="11484497"/>
          </a:xfrm>
          <a:custGeom>
            <a:avLst/>
            <a:gdLst/>
            <a:ahLst/>
            <a:cxnLst/>
            <a:rect l="l" t="t" r="r" b="b"/>
            <a:pathLst>
              <a:path w="11484497" h="11484497">
                <a:moveTo>
                  <a:pt x="0" y="0"/>
                </a:moveTo>
                <a:lnTo>
                  <a:pt x="11484498" y="0"/>
                </a:lnTo>
                <a:lnTo>
                  <a:pt x="11484498" y="11484497"/>
                </a:lnTo>
                <a:lnTo>
                  <a:pt x="0" y="114844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8770361" y="-3327601"/>
            <a:ext cx="10480203" cy="5943148"/>
          </a:xfrm>
          <a:custGeom>
            <a:avLst/>
            <a:gdLst/>
            <a:ahLst/>
            <a:cxnLst/>
            <a:rect l="l" t="t" r="r" b="b"/>
            <a:pathLst>
              <a:path w="10480203" h="5943148">
                <a:moveTo>
                  <a:pt x="0" y="0"/>
                </a:moveTo>
                <a:lnTo>
                  <a:pt x="10480203" y="0"/>
                </a:lnTo>
                <a:lnTo>
                  <a:pt x="10480203" y="5943149"/>
                </a:lnTo>
                <a:lnTo>
                  <a:pt x="0" y="594314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476718">
            <a:off x="-3677913" y="5440256"/>
            <a:ext cx="12395742" cy="5825999"/>
          </a:xfrm>
          <a:custGeom>
            <a:avLst/>
            <a:gdLst/>
            <a:ahLst/>
            <a:cxnLst/>
            <a:rect l="l" t="t" r="r" b="b"/>
            <a:pathLst>
              <a:path w="12395742" h="5825999">
                <a:moveTo>
                  <a:pt x="0" y="0"/>
                </a:moveTo>
                <a:lnTo>
                  <a:pt x="12395742" y="0"/>
                </a:lnTo>
                <a:lnTo>
                  <a:pt x="12395742" y="5825999"/>
                </a:lnTo>
                <a:lnTo>
                  <a:pt x="0" y="582599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rot="294631">
            <a:off x="10477176" y="7989298"/>
            <a:ext cx="6776309" cy="4849360"/>
          </a:xfrm>
          <a:custGeom>
            <a:avLst/>
            <a:gdLst/>
            <a:ahLst/>
            <a:cxnLst/>
            <a:rect l="l" t="t" r="r" b="b"/>
            <a:pathLst>
              <a:path w="6776309" h="4849360">
                <a:moveTo>
                  <a:pt x="0" y="0"/>
                </a:moveTo>
                <a:lnTo>
                  <a:pt x="6776310" y="0"/>
                </a:lnTo>
                <a:lnTo>
                  <a:pt x="6776310" y="4849360"/>
                </a:lnTo>
                <a:lnTo>
                  <a:pt x="0" y="484936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40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t="-3973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rot="-5400000">
            <a:off x="13356097" y="1340716"/>
            <a:ext cx="654365" cy="654365"/>
          </a:xfrm>
          <a:custGeom>
            <a:avLst/>
            <a:gdLst/>
            <a:ahLst/>
            <a:cxnLst/>
            <a:rect l="l" t="t" r="r" b="b"/>
            <a:pathLst>
              <a:path w="654365" h="654365">
                <a:moveTo>
                  <a:pt x="0" y="0"/>
                </a:moveTo>
                <a:lnTo>
                  <a:pt x="654366" y="0"/>
                </a:lnTo>
                <a:lnTo>
                  <a:pt x="654366" y="654365"/>
                </a:lnTo>
                <a:lnTo>
                  <a:pt x="0" y="65436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 rot="-5400000">
            <a:off x="9954877" y="8799674"/>
            <a:ext cx="654365" cy="654365"/>
          </a:xfrm>
          <a:custGeom>
            <a:avLst/>
            <a:gdLst/>
            <a:ahLst/>
            <a:cxnLst/>
            <a:rect l="l" t="t" r="r" b="b"/>
            <a:pathLst>
              <a:path w="654365" h="654365">
                <a:moveTo>
                  <a:pt x="0" y="0"/>
                </a:moveTo>
                <a:lnTo>
                  <a:pt x="654366" y="0"/>
                </a:lnTo>
                <a:lnTo>
                  <a:pt x="654366" y="654365"/>
                </a:lnTo>
                <a:lnTo>
                  <a:pt x="0" y="65436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17565924" y="3613447"/>
            <a:ext cx="966381" cy="966381"/>
          </a:xfrm>
          <a:custGeom>
            <a:avLst/>
            <a:gdLst/>
            <a:ahLst/>
            <a:cxnLst/>
            <a:rect l="l" t="t" r="r" b="b"/>
            <a:pathLst>
              <a:path w="966381" h="966381">
                <a:moveTo>
                  <a:pt x="0" y="0"/>
                </a:moveTo>
                <a:lnTo>
                  <a:pt x="966381" y="0"/>
                </a:lnTo>
                <a:lnTo>
                  <a:pt x="966381" y="966382"/>
                </a:lnTo>
                <a:lnTo>
                  <a:pt x="0" y="96638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10761625" y="2988558"/>
            <a:ext cx="6497675" cy="6269742"/>
          </a:xfrm>
          <a:custGeom>
            <a:avLst/>
            <a:gdLst/>
            <a:ahLst/>
            <a:cxnLst/>
            <a:rect l="l" t="t" r="r" b="b"/>
            <a:pathLst>
              <a:path w="6497675" h="6269742">
                <a:moveTo>
                  <a:pt x="0" y="0"/>
                </a:moveTo>
                <a:lnTo>
                  <a:pt x="6497675" y="0"/>
                </a:lnTo>
                <a:lnTo>
                  <a:pt x="6497675" y="6269742"/>
                </a:lnTo>
                <a:lnTo>
                  <a:pt x="0" y="6269742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3" name="Group 13"/>
          <p:cNvGrpSpPr/>
          <p:nvPr/>
        </p:nvGrpSpPr>
        <p:grpSpPr>
          <a:xfrm>
            <a:off x="1372238" y="7732412"/>
            <a:ext cx="7466237" cy="1241687"/>
            <a:chOff x="0" y="0"/>
            <a:chExt cx="2443674" cy="4064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443674" cy="406400"/>
            </a:xfrm>
            <a:custGeom>
              <a:avLst/>
              <a:gdLst/>
              <a:ahLst/>
              <a:cxnLst/>
              <a:rect l="l" t="t" r="r" b="b"/>
              <a:pathLst>
                <a:path w="2443674" h="406400">
                  <a:moveTo>
                    <a:pt x="2240474" y="0"/>
                  </a:moveTo>
                  <a:cubicBezTo>
                    <a:pt x="2352699" y="0"/>
                    <a:pt x="2443674" y="90976"/>
                    <a:pt x="2443674" y="203200"/>
                  </a:cubicBezTo>
                  <a:cubicBezTo>
                    <a:pt x="2443674" y="315424"/>
                    <a:pt x="2352699" y="406400"/>
                    <a:pt x="2240474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2443674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573242" y="587435"/>
            <a:ext cx="13982700" cy="41292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009"/>
              </a:lnSpc>
            </a:pPr>
            <a:r>
              <a:rPr lang="en-US" sz="8000" spc="88" dirty="0">
                <a:solidFill>
                  <a:srgbClr val="FFFFFF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Comparative Analysis of Telecommunication Companies' Stock Performance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904632" y="8218649"/>
            <a:ext cx="6401449" cy="581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99"/>
              </a:lnSpc>
            </a:pPr>
            <a:r>
              <a:rPr lang="en-US" sz="1999" spc="59">
                <a:solidFill>
                  <a:srgbClr val="6B66C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Hunter Becker, Yara El-Emam, Kowsar Abdi, Sanjana Prabhakar, Adolphus Momoh Jr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315088" y="5512348"/>
            <a:ext cx="9446538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99"/>
              </a:lnSpc>
            </a:pPr>
            <a:r>
              <a:rPr lang="en-US" sz="3999" spc="39">
                <a:solidFill>
                  <a:srgbClr val="FFB500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A Year-Long Analysis of AT&amp;T, T-Mobile, and Verizon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904632" y="7810330"/>
            <a:ext cx="6401449" cy="285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99"/>
              </a:lnSpc>
            </a:pPr>
            <a:r>
              <a:rPr lang="en-US" sz="1999" spc="59">
                <a:solidFill>
                  <a:srgbClr val="6B66C5"/>
                </a:solidFill>
                <a:latin typeface="Montserrat"/>
                <a:ea typeface="Montserrat"/>
                <a:cs typeface="Montserrat"/>
                <a:sym typeface="Montserrat"/>
              </a:rPr>
              <a:t>Presented by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C48B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882816" y="483575"/>
            <a:ext cx="12521415" cy="12700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00"/>
              </a:lnSpc>
            </a:pPr>
            <a:r>
              <a:rPr lang="en-US" sz="9500" spc="95" dirty="0">
                <a:solidFill>
                  <a:srgbClr val="FFFFFF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Key results</a:t>
            </a:r>
          </a:p>
        </p:txBody>
      </p:sp>
      <p:sp>
        <p:nvSpPr>
          <p:cNvPr id="3" name="Freeform 3"/>
          <p:cNvSpPr/>
          <p:nvPr/>
        </p:nvSpPr>
        <p:spPr>
          <a:xfrm flipV="1">
            <a:off x="14494486" y="-2077765"/>
            <a:ext cx="5609472" cy="9323223"/>
          </a:xfrm>
          <a:custGeom>
            <a:avLst/>
            <a:gdLst/>
            <a:ahLst/>
            <a:cxnLst/>
            <a:rect l="l" t="t" r="r" b="b"/>
            <a:pathLst>
              <a:path w="5609472" h="9323223">
                <a:moveTo>
                  <a:pt x="0" y="9323223"/>
                </a:moveTo>
                <a:lnTo>
                  <a:pt x="5609473" y="9323223"/>
                </a:lnTo>
                <a:lnTo>
                  <a:pt x="5609473" y="0"/>
                </a:lnTo>
                <a:lnTo>
                  <a:pt x="0" y="0"/>
                </a:lnTo>
                <a:lnTo>
                  <a:pt x="0" y="9323223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-5400000" flipH="1" flipV="1">
            <a:off x="164888" y="5379123"/>
            <a:ext cx="4200545" cy="6981515"/>
          </a:xfrm>
          <a:custGeom>
            <a:avLst/>
            <a:gdLst/>
            <a:ahLst/>
            <a:cxnLst/>
            <a:rect l="l" t="t" r="r" b="b"/>
            <a:pathLst>
              <a:path w="4200545" h="6981515">
                <a:moveTo>
                  <a:pt x="4200545" y="6981516"/>
                </a:moveTo>
                <a:lnTo>
                  <a:pt x="0" y="6981516"/>
                </a:lnTo>
                <a:lnTo>
                  <a:pt x="0" y="0"/>
                </a:lnTo>
                <a:lnTo>
                  <a:pt x="4200545" y="0"/>
                </a:lnTo>
                <a:lnTo>
                  <a:pt x="4200545" y="6981516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477173" y="2256664"/>
            <a:ext cx="4820250" cy="6940400"/>
            <a:chOff x="0" y="0"/>
            <a:chExt cx="1269531" cy="182792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69531" cy="1827924"/>
            </a:xfrm>
            <a:custGeom>
              <a:avLst/>
              <a:gdLst/>
              <a:ahLst/>
              <a:cxnLst/>
              <a:rect l="l" t="t" r="r" b="b"/>
              <a:pathLst>
                <a:path w="1269531" h="1827924">
                  <a:moveTo>
                    <a:pt x="0" y="0"/>
                  </a:moveTo>
                  <a:lnTo>
                    <a:pt x="1269531" y="0"/>
                  </a:lnTo>
                  <a:lnTo>
                    <a:pt x="1269531" y="1827924"/>
                  </a:lnTo>
                  <a:lnTo>
                    <a:pt x="0" y="182792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85725"/>
              <a:ext cx="1269531" cy="19136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039"/>
                </a:lnSpc>
              </a:pPr>
              <a:r>
                <a:rPr lang="en-US" sz="3599" dirty="0">
                  <a:solidFill>
                    <a:srgbClr val="4C48B2"/>
                  </a:solidFill>
                  <a:latin typeface="Bebas Neue Cyrillic"/>
                  <a:ea typeface="Bebas Neue Cyrillic"/>
                  <a:cs typeface="Bebas Neue Cyrillic"/>
                  <a:sym typeface="Bebas Neue Cyrillic"/>
                </a:rPr>
                <a:t>AT&amp;T (T)</a:t>
              </a:r>
            </a:p>
            <a:p>
              <a:pPr algn="ctr">
                <a:lnSpc>
                  <a:spcPts val="5039"/>
                </a:lnSpc>
              </a:pPr>
              <a:endParaRPr lang="en-US" sz="3599" dirty="0">
                <a:solidFill>
                  <a:srgbClr val="4C48B2"/>
                </a:solidFill>
                <a:latin typeface="Bebas Neue Cyrillic"/>
                <a:ea typeface="Bebas Neue Cyrillic"/>
                <a:cs typeface="Bebas Neue Cyrillic"/>
                <a:sym typeface="Bebas Neue Cyrillic"/>
              </a:endParaRPr>
            </a:p>
            <a:p>
              <a:pPr algn="ctr">
                <a:lnSpc>
                  <a:spcPts val="5039"/>
                </a:lnSpc>
              </a:pPr>
              <a:r>
                <a:rPr lang="en-US" sz="3599" dirty="0">
                  <a:solidFill>
                    <a:srgbClr val="4C48B2"/>
                  </a:solidFill>
                  <a:latin typeface="Bebas Neue Cyrillic"/>
                  <a:ea typeface="Bebas Neue Cyrillic"/>
                  <a:cs typeface="Bebas Neue Cyrillic"/>
                  <a:sym typeface="Bebas Neue Cyrillic"/>
                </a:rPr>
                <a:t>Start Price: 14.26</a:t>
              </a:r>
            </a:p>
            <a:p>
              <a:pPr algn="ctr">
                <a:lnSpc>
                  <a:spcPts val="5039"/>
                </a:lnSpc>
              </a:pPr>
              <a:r>
                <a:rPr lang="en-US" sz="3599" dirty="0">
                  <a:solidFill>
                    <a:srgbClr val="4C48B2"/>
                  </a:solidFill>
                  <a:latin typeface="Bebas Neue Cyrillic"/>
                  <a:ea typeface="Bebas Neue Cyrillic"/>
                  <a:cs typeface="Bebas Neue Cyrillic"/>
                  <a:sym typeface="Bebas Neue Cyrillic"/>
                </a:rPr>
                <a:t>End Price: 19.62</a:t>
              </a:r>
            </a:p>
            <a:p>
              <a:pPr algn="ctr">
                <a:lnSpc>
                  <a:spcPts val="5039"/>
                </a:lnSpc>
              </a:pPr>
              <a:r>
                <a:rPr lang="en-US" sz="3599" dirty="0">
                  <a:solidFill>
                    <a:srgbClr val="4C48B2"/>
                  </a:solidFill>
                  <a:latin typeface="Bebas Neue Cyrillic"/>
                  <a:ea typeface="Bebas Neue Cyrillic"/>
                  <a:cs typeface="Bebas Neue Cyrillic"/>
                  <a:sym typeface="Bebas Neue Cyrillic"/>
                </a:rPr>
                <a:t>Percent Change: +37.65%</a:t>
              </a:r>
            </a:p>
            <a:p>
              <a:pPr algn="ctr">
                <a:lnSpc>
                  <a:spcPts val="5039"/>
                </a:lnSpc>
              </a:pPr>
              <a:r>
                <a:rPr lang="en-US" sz="3599" dirty="0">
                  <a:solidFill>
                    <a:srgbClr val="4C48B2"/>
                  </a:solidFill>
                  <a:latin typeface="Bebas Neue Cyrillic"/>
                  <a:ea typeface="Bebas Neue Cyrillic"/>
                  <a:cs typeface="Bebas Neue Cyrillic"/>
                  <a:sym typeface="Bebas Neue Cyrillic"/>
                </a:rPr>
                <a:t>Average Daily Return: 0.136%</a:t>
              </a:r>
            </a:p>
            <a:p>
              <a:pPr algn="ctr">
                <a:lnSpc>
                  <a:spcPts val="5039"/>
                </a:lnSpc>
              </a:pPr>
              <a:r>
                <a:rPr lang="en-US" sz="3599" dirty="0">
                  <a:solidFill>
                    <a:srgbClr val="4C48B2"/>
                  </a:solidFill>
                  <a:latin typeface="Bebas Neue Cyrillic"/>
                  <a:ea typeface="Bebas Neue Cyrillic"/>
                  <a:cs typeface="Bebas Neue Cyrillic"/>
                  <a:sym typeface="Bebas Neue Cyrillic"/>
                </a:rPr>
                <a:t>Volatility: 21.53%</a:t>
              </a:r>
            </a:p>
            <a:p>
              <a:pPr algn="ctr">
                <a:lnSpc>
                  <a:spcPts val="5039"/>
                </a:lnSpc>
              </a:pPr>
              <a:r>
                <a:rPr lang="en-US" sz="3599" dirty="0">
                  <a:solidFill>
                    <a:srgbClr val="4C48B2"/>
                  </a:solidFill>
                  <a:latin typeface="Bebas Neue Cyrillic"/>
                  <a:ea typeface="Bebas Neue Cyrillic"/>
                  <a:cs typeface="Bebas Neue Cyrillic"/>
                  <a:sym typeface="Bebas Neue Cyrillic"/>
                </a:rPr>
                <a:t>Dividend yield: 5.65%</a:t>
              </a:r>
            </a:p>
            <a:p>
              <a:pPr algn="ctr">
                <a:lnSpc>
                  <a:spcPts val="5039"/>
                </a:lnSpc>
              </a:pPr>
              <a:r>
                <a:rPr lang="en-US" sz="3599" dirty="0">
                  <a:solidFill>
                    <a:srgbClr val="4C48B2"/>
                  </a:solidFill>
                  <a:latin typeface="Bebas Neue Cyrillic"/>
                  <a:ea typeface="Bebas Neue Cyrillic"/>
                  <a:cs typeface="Bebas Neue Cyrillic"/>
                  <a:sym typeface="Bebas Neue Cyrillic"/>
                </a:rPr>
                <a:t>P/e ratio: 11.28</a:t>
              </a:r>
            </a:p>
            <a:p>
              <a:pPr algn="ctr">
                <a:lnSpc>
                  <a:spcPts val="2659"/>
                </a:lnSpc>
              </a:pPr>
              <a:endParaRPr lang="en-US" sz="3599" dirty="0">
                <a:solidFill>
                  <a:srgbClr val="4C48B2"/>
                </a:solidFill>
                <a:latin typeface="Bebas Neue Cyrillic"/>
                <a:ea typeface="Bebas Neue Cyrillic"/>
                <a:cs typeface="Bebas Neue Cyrillic"/>
                <a:sym typeface="Bebas Neue Cyrillic"/>
              </a:endParaRP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6717426" y="2269394"/>
            <a:ext cx="4820250" cy="7072351"/>
            <a:chOff x="0" y="0"/>
            <a:chExt cx="1269531" cy="186267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269531" cy="1862677"/>
            </a:xfrm>
            <a:custGeom>
              <a:avLst/>
              <a:gdLst/>
              <a:ahLst/>
              <a:cxnLst/>
              <a:rect l="l" t="t" r="r" b="b"/>
              <a:pathLst>
                <a:path w="1269531" h="1862677">
                  <a:moveTo>
                    <a:pt x="0" y="0"/>
                  </a:moveTo>
                  <a:lnTo>
                    <a:pt x="1269531" y="0"/>
                  </a:lnTo>
                  <a:lnTo>
                    <a:pt x="1269531" y="1862677"/>
                  </a:lnTo>
                  <a:lnTo>
                    <a:pt x="0" y="186267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66675"/>
              <a:ext cx="1269531" cy="19293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040"/>
                </a:lnSpc>
              </a:pPr>
              <a:r>
                <a:rPr lang="en-US" sz="3600" dirty="0">
                  <a:solidFill>
                    <a:srgbClr val="4C48B2"/>
                  </a:solidFill>
                  <a:latin typeface="Bebas Neue Cyrillic"/>
                  <a:ea typeface="Bebas Neue Cyrillic"/>
                  <a:cs typeface="Bebas Neue Cyrillic"/>
                  <a:sym typeface="Bebas Neue Cyrillic"/>
                </a:rPr>
                <a:t>T-Mobile (TMUS)</a:t>
              </a:r>
            </a:p>
            <a:p>
              <a:pPr algn="ctr">
                <a:lnSpc>
                  <a:spcPts val="5040"/>
                </a:lnSpc>
              </a:pPr>
              <a:endParaRPr lang="en-US" sz="3600" dirty="0">
                <a:solidFill>
                  <a:srgbClr val="4C48B2"/>
                </a:solidFill>
                <a:latin typeface="Bebas Neue Cyrillic"/>
                <a:ea typeface="Bebas Neue Cyrillic"/>
                <a:cs typeface="Bebas Neue Cyrillic"/>
                <a:sym typeface="Bebas Neue Cyrillic"/>
              </a:endParaRPr>
            </a:p>
            <a:p>
              <a:pPr algn="ctr">
                <a:lnSpc>
                  <a:spcPts val="5040"/>
                </a:lnSpc>
              </a:pPr>
              <a:r>
                <a:rPr lang="en-US" sz="3600" dirty="0">
                  <a:solidFill>
                    <a:srgbClr val="4C48B2"/>
                  </a:solidFill>
                  <a:latin typeface="Bebas Neue Cyrillic"/>
                  <a:ea typeface="Bebas Neue Cyrillic"/>
                  <a:cs typeface="Bebas Neue Cyrillic"/>
                  <a:sym typeface="Bebas Neue Cyrillic"/>
                </a:rPr>
                <a:t>Start Price: 139.50</a:t>
              </a:r>
            </a:p>
            <a:p>
              <a:pPr algn="ctr">
                <a:lnSpc>
                  <a:spcPts val="5040"/>
                </a:lnSpc>
              </a:pPr>
              <a:r>
                <a:rPr lang="en-US" sz="3600" dirty="0">
                  <a:solidFill>
                    <a:srgbClr val="4C48B2"/>
                  </a:solidFill>
                  <a:latin typeface="Bebas Neue Cyrillic"/>
                  <a:ea typeface="Bebas Neue Cyrillic"/>
                  <a:cs typeface="Bebas Neue Cyrillic"/>
                  <a:sym typeface="Bebas Neue Cyrillic"/>
                </a:rPr>
                <a:t>End Price: 1946.49</a:t>
              </a:r>
            </a:p>
            <a:p>
              <a:pPr algn="ctr">
                <a:lnSpc>
                  <a:spcPts val="5040"/>
                </a:lnSpc>
              </a:pPr>
              <a:r>
                <a:rPr lang="en-US" sz="3600" dirty="0">
                  <a:solidFill>
                    <a:srgbClr val="4C48B2"/>
                  </a:solidFill>
                  <a:latin typeface="Bebas Neue Cyrillic"/>
                  <a:ea typeface="Bebas Neue Cyrillic"/>
                  <a:cs typeface="Bebas Neue Cyrillic"/>
                  <a:sym typeface="Bebas Neue Cyrillic"/>
                </a:rPr>
                <a:t>Percent Change: +40.85%</a:t>
              </a:r>
            </a:p>
            <a:p>
              <a:pPr algn="ctr">
                <a:lnSpc>
                  <a:spcPts val="5040"/>
                </a:lnSpc>
              </a:pPr>
              <a:r>
                <a:rPr lang="en-US" sz="3600" dirty="0">
                  <a:solidFill>
                    <a:srgbClr val="4C48B2"/>
                  </a:solidFill>
                  <a:latin typeface="Bebas Neue Cyrillic"/>
                  <a:ea typeface="Bebas Neue Cyrillic"/>
                  <a:cs typeface="Bebas Neue Cyrillic"/>
                  <a:sym typeface="Bebas Neue Cyrillic"/>
                </a:rPr>
                <a:t>Average Daily Return: 0.139%</a:t>
              </a:r>
            </a:p>
            <a:p>
              <a:pPr algn="ctr">
                <a:lnSpc>
                  <a:spcPts val="5040"/>
                </a:lnSpc>
              </a:pPr>
              <a:r>
                <a:rPr lang="en-US" sz="3600" dirty="0">
                  <a:solidFill>
                    <a:srgbClr val="4C48B2"/>
                  </a:solidFill>
                  <a:latin typeface="Bebas Neue Cyrillic"/>
                  <a:ea typeface="Bebas Neue Cyrillic"/>
                  <a:cs typeface="Bebas Neue Cyrillic"/>
                  <a:sym typeface="Bebas Neue Cyrillic"/>
                </a:rPr>
                <a:t>Volatility: 14.01%</a:t>
              </a:r>
            </a:p>
            <a:p>
              <a:pPr algn="ctr">
                <a:lnSpc>
                  <a:spcPts val="5040"/>
                </a:lnSpc>
              </a:pPr>
              <a:r>
                <a:rPr lang="en-US" sz="3600" dirty="0">
                  <a:solidFill>
                    <a:srgbClr val="4C48B2"/>
                  </a:solidFill>
                  <a:latin typeface="Bebas Neue Cyrillic"/>
                  <a:ea typeface="Bebas Neue Cyrillic"/>
                  <a:cs typeface="Bebas Neue Cyrillic"/>
                  <a:sym typeface="Bebas Neue Cyrillic"/>
                </a:rPr>
                <a:t>Dividend yield: 1.32%</a:t>
              </a:r>
            </a:p>
            <a:p>
              <a:pPr algn="ctr">
                <a:lnSpc>
                  <a:spcPts val="5040"/>
                </a:lnSpc>
              </a:pPr>
              <a:r>
                <a:rPr lang="en-US" sz="3600" dirty="0">
                  <a:solidFill>
                    <a:srgbClr val="4C48B2"/>
                  </a:solidFill>
                  <a:latin typeface="Bebas Neue Cyrillic"/>
                  <a:ea typeface="Bebas Neue Cyrillic"/>
                  <a:cs typeface="Bebas Neue Cyrillic"/>
                  <a:sym typeface="Bebas Neue Cyrillic"/>
                </a:rPr>
                <a:t>P/e ratio: 24.59</a:t>
              </a:r>
            </a:p>
            <a:p>
              <a:pPr algn="ctr">
                <a:lnSpc>
                  <a:spcPts val="5040"/>
                </a:lnSpc>
              </a:pPr>
              <a:endParaRPr lang="en-US" sz="3600" dirty="0">
                <a:solidFill>
                  <a:srgbClr val="4C48B2"/>
                </a:solidFill>
                <a:latin typeface="Bebas Neue Cyrillic"/>
                <a:ea typeface="Bebas Neue Cyrillic"/>
                <a:cs typeface="Bebas Neue Cyrillic"/>
                <a:sym typeface="Bebas Neue Cyrillic"/>
              </a:endParaRP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3070526" y="2256664"/>
            <a:ext cx="4820250" cy="7072351"/>
            <a:chOff x="0" y="0"/>
            <a:chExt cx="1269531" cy="186267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269531" cy="1862677"/>
            </a:xfrm>
            <a:custGeom>
              <a:avLst/>
              <a:gdLst/>
              <a:ahLst/>
              <a:cxnLst/>
              <a:rect l="l" t="t" r="r" b="b"/>
              <a:pathLst>
                <a:path w="1269531" h="1862677">
                  <a:moveTo>
                    <a:pt x="0" y="0"/>
                  </a:moveTo>
                  <a:lnTo>
                    <a:pt x="1269531" y="0"/>
                  </a:lnTo>
                  <a:lnTo>
                    <a:pt x="1269531" y="1862677"/>
                  </a:lnTo>
                  <a:lnTo>
                    <a:pt x="0" y="186267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66675"/>
              <a:ext cx="1269531" cy="19293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040"/>
                </a:lnSpc>
              </a:pPr>
              <a:r>
                <a:rPr lang="en-US" sz="3600" dirty="0" err="1">
                  <a:solidFill>
                    <a:srgbClr val="4C48B2"/>
                  </a:solidFill>
                  <a:latin typeface="Bebas Neue Cyrillic"/>
                  <a:ea typeface="Bebas Neue Cyrillic"/>
                  <a:cs typeface="Bebas Neue Cyrillic"/>
                  <a:sym typeface="Bebas Neue Cyrillic"/>
                </a:rPr>
                <a:t>verizon</a:t>
              </a:r>
              <a:r>
                <a:rPr lang="en-US" sz="3600" dirty="0">
                  <a:solidFill>
                    <a:srgbClr val="4C48B2"/>
                  </a:solidFill>
                  <a:latin typeface="Bebas Neue Cyrillic"/>
                  <a:ea typeface="Bebas Neue Cyrillic"/>
                  <a:cs typeface="Bebas Neue Cyrillic"/>
                  <a:sym typeface="Bebas Neue Cyrillic"/>
                </a:rPr>
                <a:t> (</a:t>
              </a:r>
              <a:r>
                <a:rPr lang="en-US" sz="3600" dirty="0" err="1">
                  <a:solidFill>
                    <a:srgbClr val="4C48B2"/>
                  </a:solidFill>
                  <a:latin typeface="Bebas Neue Cyrillic"/>
                  <a:ea typeface="Bebas Neue Cyrillic"/>
                  <a:cs typeface="Bebas Neue Cyrillic"/>
                  <a:sym typeface="Bebas Neue Cyrillic"/>
                </a:rPr>
                <a:t>vz</a:t>
              </a:r>
              <a:r>
                <a:rPr lang="en-US" sz="3600" dirty="0">
                  <a:solidFill>
                    <a:srgbClr val="4C48B2"/>
                  </a:solidFill>
                  <a:latin typeface="Bebas Neue Cyrillic"/>
                  <a:ea typeface="Bebas Neue Cyrillic"/>
                  <a:cs typeface="Bebas Neue Cyrillic"/>
                  <a:sym typeface="Bebas Neue Cyrillic"/>
                </a:rPr>
                <a:t>)</a:t>
              </a:r>
            </a:p>
            <a:p>
              <a:pPr algn="ctr">
                <a:lnSpc>
                  <a:spcPts val="5040"/>
                </a:lnSpc>
              </a:pPr>
              <a:endParaRPr lang="en-US" sz="3600" dirty="0">
                <a:solidFill>
                  <a:srgbClr val="4C48B2"/>
                </a:solidFill>
                <a:latin typeface="Bebas Neue Cyrillic"/>
                <a:ea typeface="Bebas Neue Cyrillic"/>
                <a:cs typeface="Bebas Neue Cyrillic"/>
                <a:sym typeface="Bebas Neue Cyrillic"/>
              </a:endParaRPr>
            </a:p>
            <a:p>
              <a:pPr algn="ctr">
                <a:lnSpc>
                  <a:spcPts val="5040"/>
                </a:lnSpc>
              </a:pPr>
              <a:r>
                <a:rPr lang="en-US" sz="3600" dirty="0">
                  <a:solidFill>
                    <a:srgbClr val="4C48B2"/>
                  </a:solidFill>
                  <a:latin typeface="Bebas Neue Cyrillic"/>
                  <a:ea typeface="Bebas Neue Cyrillic"/>
                  <a:cs typeface="Bebas Neue Cyrillic"/>
                  <a:sym typeface="Bebas Neue Cyrillic"/>
                </a:rPr>
                <a:t>Start Price: 33.56</a:t>
              </a:r>
            </a:p>
            <a:p>
              <a:pPr algn="ctr">
                <a:lnSpc>
                  <a:spcPts val="5040"/>
                </a:lnSpc>
              </a:pPr>
              <a:r>
                <a:rPr lang="en-US" sz="3600" dirty="0">
                  <a:solidFill>
                    <a:srgbClr val="4C48B2"/>
                  </a:solidFill>
                  <a:latin typeface="Bebas Neue Cyrillic"/>
                  <a:ea typeface="Bebas Neue Cyrillic"/>
                  <a:cs typeface="Bebas Neue Cyrillic"/>
                  <a:sym typeface="Bebas Neue Cyrillic"/>
                </a:rPr>
                <a:t>End Price: 40.90</a:t>
              </a:r>
            </a:p>
            <a:p>
              <a:pPr algn="ctr">
                <a:lnSpc>
                  <a:spcPts val="5040"/>
                </a:lnSpc>
              </a:pPr>
              <a:r>
                <a:rPr lang="en-US" sz="3600" dirty="0">
                  <a:solidFill>
                    <a:srgbClr val="4C48B2"/>
                  </a:solidFill>
                  <a:latin typeface="Bebas Neue Cyrillic"/>
                  <a:ea typeface="Bebas Neue Cyrillic"/>
                  <a:cs typeface="Bebas Neue Cyrillic"/>
                  <a:sym typeface="Bebas Neue Cyrillic"/>
                </a:rPr>
                <a:t>Percent Change: +21.87%</a:t>
              </a:r>
            </a:p>
            <a:p>
              <a:pPr algn="ctr">
                <a:lnSpc>
                  <a:spcPts val="5040"/>
                </a:lnSpc>
              </a:pPr>
              <a:r>
                <a:rPr lang="en-US" sz="3600" dirty="0">
                  <a:solidFill>
                    <a:srgbClr val="4C48B2"/>
                  </a:solidFill>
                  <a:latin typeface="Bebas Neue Cyrillic"/>
                  <a:ea typeface="Bebas Neue Cyrillic"/>
                  <a:cs typeface="Bebas Neue Cyrillic"/>
                  <a:sym typeface="Bebas Neue Cyrillic"/>
                </a:rPr>
                <a:t>Average Daily Return: 0.088%</a:t>
              </a:r>
            </a:p>
            <a:p>
              <a:pPr algn="ctr">
                <a:lnSpc>
                  <a:spcPts val="5040"/>
                </a:lnSpc>
              </a:pPr>
              <a:r>
                <a:rPr lang="en-US" sz="3600" dirty="0">
                  <a:solidFill>
                    <a:srgbClr val="4C48B2"/>
                  </a:solidFill>
                  <a:latin typeface="Bebas Neue Cyrillic"/>
                  <a:ea typeface="Bebas Neue Cyrillic"/>
                  <a:cs typeface="Bebas Neue Cyrillic"/>
                  <a:sym typeface="Bebas Neue Cyrillic"/>
                </a:rPr>
                <a:t>Volatility: 22.52%</a:t>
              </a:r>
            </a:p>
            <a:p>
              <a:pPr algn="ctr">
                <a:lnSpc>
                  <a:spcPts val="5040"/>
                </a:lnSpc>
              </a:pPr>
              <a:r>
                <a:rPr lang="en-US" sz="3600" dirty="0">
                  <a:solidFill>
                    <a:srgbClr val="4C48B2"/>
                  </a:solidFill>
                  <a:latin typeface="Bebas Neue Cyrillic"/>
                  <a:ea typeface="Bebas Neue Cyrillic"/>
                  <a:cs typeface="Bebas Neue Cyrillic"/>
                  <a:sym typeface="Bebas Neue Cyrillic"/>
                </a:rPr>
                <a:t>Dividend yield: 6.50%</a:t>
              </a:r>
            </a:p>
            <a:p>
              <a:pPr algn="ctr">
                <a:lnSpc>
                  <a:spcPts val="5040"/>
                </a:lnSpc>
              </a:pPr>
              <a:r>
                <a:rPr lang="en-US" sz="3600" dirty="0">
                  <a:solidFill>
                    <a:srgbClr val="4C48B2"/>
                  </a:solidFill>
                  <a:latin typeface="Bebas Neue Cyrillic"/>
                  <a:ea typeface="Bebas Neue Cyrillic"/>
                  <a:cs typeface="Bebas Neue Cyrillic"/>
                  <a:sym typeface="Bebas Neue Cyrillic"/>
                </a:rPr>
                <a:t>P/e ratio</a:t>
              </a:r>
              <a:r>
                <a:rPr lang="en-US" sz="3600">
                  <a:solidFill>
                    <a:srgbClr val="4C48B2"/>
                  </a:solidFill>
                  <a:latin typeface="Bebas Neue Cyrillic"/>
                  <a:ea typeface="Bebas Neue Cyrillic"/>
                  <a:cs typeface="Bebas Neue Cyrillic"/>
                  <a:sym typeface="Bebas Neue Cyrillic"/>
                </a:rPr>
                <a:t>: 15.38</a:t>
              </a:r>
              <a:endParaRPr lang="en-US" sz="3600" dirty="0">
                <a:solidFill>
                  <a:srgbClr val="4C48B2"/>
                </a:solidFill>
                <a:latin typeface="Bebas Neue Cyrillic"/>
                <a:ea typeface="Bebas Neue Cyrillic"/>
                <a:cs typeface="Bebas Neue Cyrillic"/>
                <a:sym typeface="Bebas Neue Cyrillic"/>
              </a:endParaRPr>
            </a:p>
            <a:p>
              <a:pPr algn="ctr">
                <a:lnSpc>
                  <a:spcPts val="5040"/>
                </a:lnSpc>
              </a:pPr>
              <a:endParaRPr lang="en-US" sz="3600" dirty="0">
                <a:solidFill>
                  <a:srgbClr val="4C48B2"/>
                </a:solidFill>
                <a:latin typeface="Bebas Neue Cyrillic"/>
                <a:ea typeface="Bebas Neue Cyrillic"/>
                <a:cs typeface="Bebas Neue Cyrillic"/>
                <a:sym typeface="Bebas Neue Cyrillic"/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C48B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12003806" y="-5063423"/>
            <a:ext cx="11484497" cy="11484497"/>
          </a:xfrm>
          <a:custGeom>
            <a:avLst/>
            <a:gdLst/>
            <a:ahLst/>
            <a:cxnLst/>
            <a:rect l="l" t="t" r="r" b="b"/>
            <a:pathLst>
              <a:path w="11484497" h="11484497">
                <a:moveTo>
                  <a:pt x="0" y="0"/>
                </a:moveTo>
                <a:lnTo>
                  <a:pt x="11484497" y="0"/>
                </a:lnTo>
                <a:lnTo>
                  <a:pt x="11484497" y="11484497"/>
                </a:lnTo>
                <a:lnTo>
                  <a:pt x="0" y="11484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 rot="-486778">
            <a:off x="-1095149" y="2086681"/>
            <a:ext cx="20478299" cy="7423765"/>
            <a:chOff x="0" y="0"/>
            <a:chExt cx="5393461" cy="195523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393461" cy="1955230"/>
            </a:xfrm>
            <a:custGeom>
              <a:avLst/>
              <a:gdLst/>
              <a:ahLst/>
              <a:cxnLst/>
              <a:rect l="l" t="t" r="r" b="b"/>
              <a:pathLst>
                <a:path w="5393461" h="1955230">
                  <a:moveTo>
                    <a:pt x="0" y="0"/>
                  </a:moveTo>
                  <a:lnTo>
                    <a:pt x="5393461" y="0"/>
                  </a:lnTo>
                  <a:lnTo>
                    <a:pt x="5393461" y="1955230"/>
                  </a:lnTo>
                  <a:lnTo>
                    <a:pt x="0" y="1955230"/>
                  </a:lnTo>
                  <a:close/>
                </a:path>
              </a:pathLst>
            </a:custGeom>
            <a:solidFill>
              <a:srgbClr val="6B66C5">
                <a:alpha val="29804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5393461" cy="20028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flipH="1">
            <a:off x="12522745" y="1702597"/>
            <a:ext cx="6079583" cy="10619359"/>
          </a:xfrm>
          <a:custGeom>
            <a:avLst/>
            <a:gdLst/>
            <a:ahLst/>
            <a:cxnLst/>
            <a:rect l="l" t="t" r="r" b="b"/>
            <a:pathLst>
              <a:path w="6079583" h="10619359">
                <a:moveTo>
                  <a:pt x="6079583" y="0"/>
                </a:moveTo>
                <a:lnTo>
                  <a:pt x="0" y="0"/>
                </a:lnTo>
                <a:lnTo>
                  <a:pt x="0" y="10619359"/>
                </a:lnTo>
                <a:lnTo>
                  <a:pt x="6079583" y="10619359"/>
                </a:lnTo>
                <a:lnTo>
                  <a:pt x="6079583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294631">
            <a:off x="10775756" y="7365244"/>
            <a:ext cx="6776309" cy="4828580"/>
          </a:xfrm>
          <a:custGeom>
            <a:avLst/>
            <a:gdLst/>
            <a:ahLst/>
            <a:cxnLst/>
            <a:rect l="l" t="t" r="r" b="b"/>
            <a:pathLst>
              <a:path w="6776309" h="4828580">
                <a:moveTo>
                  <a:pt x="0" y="0"/>
                </a:moveTo>
                <a:lnTo>
                  <a:pt x="6776309" y="0"/>
                </a:lnTo>
                <a:lnTo>
                  <a:pt x="6776309" y="4828581"/>
                </a:lnTo>
                <a:lnTo>
                  <a:pt x="0" y="482858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40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t="-4033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rot="-5400000">
            <a:off x="11349440" y="8603935"/>
            <a:ext cx="654365" cy="654365"/>
          </a:xfrm>
          <a:custGeom>
            <a:avLst/>
            <a:gdLst/>
            <a:ahLst/>
            <a:cxnLst/>
            <a:rect l="l" t="t" r="r" b="b"/>
            <a:pathLst>
              <a:path w="654365" h="654365">
                <a:moveTo>
                  <a:pt x="0" y="0"/>
                </a:moveTo>
                <a:lnTo>
                  <a:pt x="654366" y="0"/>
                </a:lnTo>
                <a:lnTo>
                  <a:pt x="654366" y="654365"/>
                </a:lnTo>
                <a:lnTo>
                  <a:pt x="0" y="65436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5562536" y="1028700"/>
            <a:ext cx="673897" cy="673897"/>
          </a:xfrm>
          <a:custGeom>
            <a:avLst/>
            <a:gdLst/>
            <a:ahLst/>
            <a:cxnLst/>
            <a:rect l="l" t="t" r="r" b="b"/>
            <a:pathLst>
              <a:path w="673897" h="673897">
                <a:moveTo>
                  <a:pt x="0" y="0"/>
                </a:moveTo>
                <a:lnTo>
                  <a:pt x="673897" y="0"/>
                </a:lnTo>
                <a:lnTo>
                  <a:pt x="673897" y="673897"/>
                </a:lnTo>
                <a:lnTo>
                  <a:pt x="0" y="67389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0232878" y="2128738"/>
            <a:ext cx="7513414" cy="6475197"/>
          </a:xfrm>
          <a:custGeom>
            <a:avLst/>
            <a:gdLst/>
            <a:ahLst/>
            <a:cxnLst/>
            <a:rect l="l" t="t" r="r" b="b"/>
            <a:pathLst>
              <a:path w="7513414" h="6475197">
                <a:moveTo>
                  <a:pt x="0" y="0"/>
                </a:moveTo>
                <a:lnTo>
                  <a:pt x="7513414" y="0"/>
                </a:lnTo>
                <a:lnTo>
                  <a:pt x="7513414" y="6475197"/>
                </a:lnTo>
                <a:lnTo>
                  <a:pt x="0" y="6475197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1028700" y="571498"/>
            <a:ext cx="10944927" cy="11811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550"/>
              </a:lnSpc>
            </a:pPr>
            <a:r>
              <a:rPr lang="en-US" sz="9500" spc="95">
                <a:solidFill>
                  <a:srgbClr val="FFFFFF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Key insights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73648" y="1707053"/>
            <a:ext cx="8036087" cy="77881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27"/>
              </a:lnSpc>
            </a:pPr>
            <a:r>
              <a:rPr lang="en-US" sz="2251" spc="67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Best Performer:</a:t>
            </a:r>
            <a:r>
              <a:rPr lang="en-US" sz="2251" spc="67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T-Mobile (TMUS) showed the highest cumulative returns and growth over the past year, making it the top performer among the three</a:t>
            </a:r>
          </a:p>
          <a:p>
            <a:pPr algn="l">
              <a:lnSpc>
                <a:spcPts val="2927"/>
              </a:lnSpc>
            </a:pPr>
            <a:endParaRPr lang="en-US" sz="2251" spc="67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2927"/>
              </a:lnSpc>
            </a:pPr>
            <a:r>
              <a:rPr lang="en-US" sz="2251" spc="67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Lowest Volatility:</a:t>
            </a:r>
            <a:r>
              <a:rPr lang="en-US" sz="2251" spc="67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T-Mobile also had the lowest volatility, indicating it is the most stable investment option</a:t>
            </a:r>
          </a:p>
          <a:p>
            <a:pPr algn="l">
              <a:lnSpc>
                <a:spcPts val="2927"/>
              </a:lnSpc>
            </a:pPr>
            <a:endParaRPr lang="en-US" sz="2251" spc="67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2927"/>
              </a:lnSpc>
            </a:pPr>
            <a:r>
              <a:rPr lang="en-US" sz="2251" spc="67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Volume Trends: </a:t>
            </a:r>
            <a:r>
              <a:rPr lang="en-US" sz="2251" spc="67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AT&amp;T had the highest trading volume, reflecting strong investor activity</a:t>
            </a:r>
          </a:p>
          <a:p>
            <a:pPr algn="l">
              <a:lnSpc>
                <a:spcPts val="2927"/>
              </a:lnSpc>
            </a:pPr>
            <a:endParaRPr lang="en-US" sz="2251" spc="67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2927"/>
              </a:lnSpc>
            </a:pPr>
            <a:r>
              <a:rPr lang="en-US" sz="2251" spc="67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Cumulative Returns:</a:t>
            </a:r>
            <a:r>
              <a:rPr lang="en-US" sz="2251" spc="67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The analysis shows that cumulative returns are highest for T-Mobile, reinforcing its position as the best-performing stock</a:t>
            </a:r>
          </a:p>
          <a:p>
            <a:pPr algn="l">
              <a:lnSpc>
                <a:spcPts val="2927"/>
              </a:lnSpc>
            </a:pPr>
            <a:endParaRPr lang="en-US" sz="2251" spc="67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2927"/>
              </a:lnSpc>
            </a:pPr>
            <a:r>
              <a:rPr lang="en-US" sz="2251" spc="67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Dividends:</a:t>
            </a:r>
            <a:r>
              <a:rPr lang="en-US" sz="2251" spc="67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VZ provides the highest dividend yield while T has the lowest P/E ratio. T has a good dividend yield which could also make this a good option.</a:t>
            </a:r>
          </a:p>
          <a:p>
            <a:pPr algn="l">
              <a:lnSpc>
                <a:spcPts val="2927"/>
              </a:lnSpc>
            </a:pPr>
            <a:endParaRPr lang="en-US" sz="2251" spc="67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2927"/>
              </a:lnSpc>
            </a:pPr>
            <a:endParaRPr lang="en-US" sz="2251" spc="67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C48B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6894" y="575568"/>
            <a:ext cx="17526001" cy="22057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550"/>
              </a:lnSpc>
            </a:pPr>
            <a:r>
              <a:rPr lang="en-US" sz="8000" spc="95" dirty="0">
                <a:solidFill>
                  <a:srgbClr val="FFFFFF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limitations, future improvements 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837700" y="2781300"/>
            <a:ext cx="16612600" cy="53528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81" lvl="1" indent="-345440" algn="l">
              <a:lnSpc>
                <a:spcPts val="4160"/>
              </a:lnSpc>
              <a:buFont typeface="Arial"/>
              <a:buChar char="•"/>
            </a:pPr>
            <a:r>
              <a:rPr lang="en-US" sz="3200" spc="96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Historical Data: </a:t>
            </a:r>
            <a:r>
              <a:rPr lang="en-US" sz="3200" spc="96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The analysis is based on historical data and does not predict future performance.</a:t>
            </a:r>
          </a:p>
          <a:p>
            <a:pPr marL="690881" lvl="1" indent="-345440" algn="l">
              <a:lnSpc>
                <a:spcPts val="4160"/>
              </a:lnSpc>
              <a:buFont typeface="Arial"/>
              <a:buChar char="•"/>
            </a:pPr>
            <a:r>
              <a:rPr lang="en-US" sz="3200" spc="96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Consider Additional Factors: </a:t>
            </a:r>
            <a:r>
              <a:rPr lang="en-US" sz="3200" spc="96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Company fundamentals, market conditions, and external events should be considered for a comprehensive analysis.</a:t>
            </a:r>
          </a:p>
          <a:p>
            <a:pPr marL="690881" lvl="1" indent="-345440" algn="l">
              <a:lnSpc>
                <a:spcPts val="4160"/>
              </a:lnSpc>
              <a:buFont typeface="Arial"/>
              <a:buChar char="•"/>
            </a:pPr>
            <a:r>
              <a:rPr lang="en-US" sz="3200" spc="96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Flexible Time Frame:</a:t>
            </a:r>
            <a:r>
              <a:rPr lang="en-US" sz="3200" spc="96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The analysis time frame could be extended or shortened to observe different trends.</a:t>
            </a:r>
          </a:p>
          <a:p>
            <a:pPr algn="l">
              <a:lnSpc>
                <a:spcPts val="4160"/>
              </a:lnSpc>
            </a:pPr>
            <a:endParaRPr lang="en-US" sz="3200" spc="96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4160"/>
              </a:lnSpc>
            </a:pPr>
            <a:endParaRPr lang="en-US" sz="3200" spc="96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4160"/>
              </a:lnSpc>
            </a:pPr>
            <a:endParaRPr lang="en-US" sz="3200" spc="96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C48B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486778">
            <a:off x="-645434" y="1826954"/>
            <a:ext cx="20478299" cy="7423765"/>
            <a:chOff x="0" y="0"/>
            <a:chExt cx="5393461" cy="195523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393461" cy="1955230"/>
            </a:xfrm>
            <a:custGeom>
              <a:avLst/>
              <a:gdLst/>
              <a:ahLst/>
              <a:cxnLst/>
              <a:rect l="l" t="t" r="r" b="b"/>
              <a:pathLst>
                <a:path w="5393461" h="1955230">
                  <a:moveTo>
                    <a:pt x="0" y="0"/>
                  </a:moveTo>
                  <a:lnTo>
                    <a:pt x="5393461" y="0"/>
                  </a:lnTo>
                  <a:lnTo>
                    <a:pt x="5393461" y="1955230"/>
                  </a:lnTo>
                  <a:lnTo>
                    <a:pt x="0" y="1955230"/>
                  </a:lnTo>
                  <a:close/>
                </a:path>
              </a:pathLst>
            </a:custGeom>
            <a:solidFill>
              <a:srgbClr val="6B66C5">
                <a:alpha val="29804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5393461" cy="20028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-957598" flipH="1">
            <a:off x="9437724" y="5267833"/>
            <a:ext cx="12395742" cy="5825999"/>
          </a:xfrm>
          <a:custGeom>
            <a:avLst/>
            <a:gdLst/>
            <a:ahLst/>
            <a:cxnLst/>
            <a:rect l="l" t="t" r="r" b="b"/>
            <a:pathLst>
              <a:path w="12395742" h="5825999">
                <a:moveTo>
                  <a:pt x="12395742" y="0"/>
                </a:moveTo>
                <a:lnTo>
                  <a:pt x="0" y="0"/>
                </a:lnTo>
                <a:lnTo>
                  <a:pt x="0" y="5825999"/>
                </a:lnTo>
                <a:lnTo>
                  <a:pt x="12395742" y="5825999"/>
                </a:lnTo>
                <a:lnTo>
                  <a:pt x="1239574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-154012">
            <a:off x="768483" y="7872710"/>
            <a:ext cx="6776309" cy="4828580"/>
          </a:xfrm>
          <a:custGeom>
            <a:avLst/>
            <a:gdLst/>
            <a:ahLst/>
            <a:cxnLst/>
            <a:rect l="l" t="t" r="r" b="b"/>
            <a:pathLst>
              <a:path w="6776309" h="4828580">
                <a:moveTo>
                  <a:pt x="0" y="0"/>
                </a:moveTo>
                <a:lnTo>
                  <a:pt x="6776310" y="0"/>
                </a:lnTo>
                <a:lnTo>
                  <a:pt x="6776310" y="4828580"/>
                </a:lnTo>
                <a:lnTo>
                  <a:pt x="0" y="482858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4033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-5400000">
            <a:off x="640589" y="3670376"/>
            <a:ext cx="654365" cy="654365"/>
          </a:xfrm>
          <a:custGeom>
            <a:avLst/>
            <a:gdLst/>
            <a:ahLst/>
            <a:cxnLst/>
            <a:rect l="l" t="t" r="r" b="b"/>
            <a:pathLst>
              <a:path w="654365" h="654365">
                <a:moveTo>
                  <a:pt x="0" y="0"/>
                </a:moveTo>
                <a:lnTo>
                  <a:pt x="654365" y="0"/>
                </a:lnTo>
                <a:lnTo>
                  <a:pt x="654365" y="654366"/>
                </a:lnTo>
                <a:lnTo>
                  <a:pt x="0" y="65436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6751458" y="691752"/>
            <a:ext cx="673897" cy="673897"/>
          </a:xfrm>
          <a:custGeom>
            <a:avLst/>
            <a:gdLst/>
            <a:ahLst/>
            <a:cxnLst/>
            <a:rect l="l" t="t" r="r" b="b"/>
            <a:pathLst>
              <a:path w="673897" h="673897">
                <a:moveTo>
                  <a:pt x="0" y="0"/>
                </a:moveTo>
                <a:lnTo>
                  <a:pt x="673897" y="0"/>
                </a:lnTo>
                <a:lnTo>
                  <a:pt x="673897" y="673896"/>
                </a:lnTo>
                <a:lnTo>
                  <a:pt x="0" y="67389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5804022" y="3359452"/>
            <a:ext cx="6143258" cy="5498216"/>
          </a:xfrm>
          <a:custGeom>
            <a:avLst/>
            <a:gdLst/>
            <a:ahLst/>
            <a:cxnLst/>
            <a:rect l="l" t="t" r="r" b="b"/>
            <a:pathLst>
              <a:path w="6143258" h="5498216">
                <a:moveTo>
                  <a:pt x="0" y="0"/>
                </a:moveTo>
                <a:lnTo>
                  <a:pt x="6143259" y="0"/>
                </a:lnTo>
                <a:lnTo>
                  <a:pt x="6143259" y="5498216"/>
                </a:lnTo>
                <a:lnTo>
                  <a:pt x="0" y="549821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1564462" y="1756173"/>
            <a:ext cx="17276201" cy="16953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911"/>
              </a:lnSpc>
            </a:pPr>
            <a:r>
              <a:rPr lang="en-US" sz="8000" spc="143" dirty="0">
                <a:solidFill>
                  <a:srgbClr val="FFFFFF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Thank You for Listening</a:t>
            </a:r>
            <a:r>
              <a:rPr lang="en-US" sz="14346" spc="143" dirty="0">
                <a:solidFill>
                  <a:srgbClr val="FFFFFF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!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152193" y="8948638"/>
            <a:ext cx="9983614" cy="5907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54"/>
              </a:lnSpc>
            </a:pPr>
            <a:r>
              <a:rPr lang="en-US" sz="3734" spc="112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Questions?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1265520" y="1590475"/>
            <a:ext cx="5609472" cy="9323223"/>
          </a:xfrm>
          <a:custGeom>
            <a:avLst/>
            <a:gdLst/>
            <a:ahLst/>
            <a:cxnLst/>
            <a:rect l="l" t="t" r="r" b="b"/>
            <a:pathLst>
              <a:path w="5609472" h="9323223">
                <a:moveTo>
                  <a:pt x="5609473" y="0"/>
                </a:moveTo>
                <a:lnTo>
                  <a:pt x="0" y="0"/>
                </a:lnTo>
                <a:lnTo>
                  <a:pt x="0" y="9323223"/>
                </a:lnTo>
                <a:lnTo>
                  <a:pt x="5609473" y="9323223"/>
                </a:lnTo>
                <a:lnTo>
                  <a:pt x="5609473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5400000">
            <a:off x="16187727" y="-2462058"/>
            <a:ext cx="4200545" cy="6981515"/>
          </a:xfrm>
          <a:custGeom>
            <a:avLst/>
            <a:gdLst/>
            <a:ahLst/>
            <a:cxnLst/>
            <a:rect l="l" t="t" r="r" b="b"/>
            <a:pathLst>
              <a:path w="4200545" h="6981515">
                <a:moveTo>
                  <a:pt x="0" y="0"/>
                </a:moveTo>
                <a:lnTo>
                  <a:pt x="4200546" y="0"/>
                </a:lnTo>
                <a:lnTo>
                  <a:pt x="4200546" y="6981516"/>
                </a:lnTo>
                <a:lnTo>
                  <a:pt x="0" y="698151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-5400000">
            <a:off x="4343953" y="8603935"/>
            <a:ext cx="654365" cy="654365"/>
          </a:xfrm>
          <a:custGeom>
            <a:avLst/>
            <a:gdLst/>
            <a:ahLst/>
            <a:cxnLst/>
            <a:rect l="l" t="t" r="r" b="b"/>
            <a:pathLst>
              <a:path w="654365" h="654365">
                <a:moveTo>
                  <a:pt x="0" y="0"/>
                </a:moveTo>
                <a:lnTo>
                  <a:pt x="654365" y="0"/>
                </a:lnTo>
                <a:lnTo>
                  <a:pt x="654365" y="654365"/>
                </a:lnTo>
                <a:lnTo>
                  <a:pt x="0" y="65436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4998318" y="3264121"/>
            <a:ext cx="673897" cy="673897"/>
          </a:xfrm>
          <a:custGeom>
            <a:avLst/>
            <a:gdLst/>
            <a:ahLst/>
            <a:cxnLst/>
            <a:rect l="l" t="t" r="r" b="b"/>
            <a:pathLst>
              <a:path w="673897" h="673897">
                <a:moveTo>
                  <a:pt x="0" y="0"/>
                </a:moveTo>
                <a:lnTo>
                  <a:pt x="673897" y="0"/>
                </a:lnTo>
                <a:lnTo>
                  <a:pt x="673897" y="673897"/>
                </a:lnTo>
                <a:lnTo>
                  <a:pt x="0" y="67389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788231" y="1133273"/>
            <a:ext cx="15153732" cy="1102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50"/>
              </a:lnSpc>
            </a:pPr>
            <a:r>
              <a:rPr lang="en-US" sz="8000" spc="95" dirty="0">
                <a:solidFill>
                  <a:srgbClr val="6B66C5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Project Overview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904388" y="2764901"/>
            <a:ext cx="10698534" cy="7602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54"/>
              </a:lnSpc>
            </a:pPr>
            <a:r>
              <a:rPr lang="en-US" sz="2657" spc="79" dirty="0">
                <a:solidFill>
                  <a:srgbClr val="6B66C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Objective:</a:t>
            </a:r>
            <a:r>
              <a:rPr lang="en-US" sz="2657" spc="79" dirty="0">
                <a:solidFill>
                  <a:srgbClr val="6B66C5"/>
                </a:solidFill>
                <a:latin typeface="Montserrat"/>
                <a:ea typeface="Montserrat"/>
                <a:cs typeface="Montserrat"/>
                <a:sym typeface="Montserrat"/>
              </a:rPr>
              <a:t> To analyze and compare the stock performance of three major telecom companies (AT&amp;T, T-Mobile, Verizon) over the past year from today</a:t>
            </a:r>
          </a:p>
          <a:p>
            <a:pPr algn="l">
              <a:lnSpc>
                <a:spcPts val="3454"/>
              </a:lnSpc>
            </a:pPr>
            <a:endParaRPr lang="en-US" sz="2657" spc="79" dirty="0">
              <a:solidFill>
                <a:srgbClr val="6B66C5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3454"/>
              </a:lnSpc>
            </a:pPr>
            <a:r>
              <a:rPr lang="en-US" sz="2657" spc="79" dirty="0">
                <a:solidFill>
                  <a:srgbClr val="6B66C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Importance:</a:t>
            </a:r>
            <a:r>
              <a:rPr lang="en-US" sz="2657" spc="79" dirty="0">
                <a:solidFill>
                  <a:srgbClr val="6B66C5"/>
                </a:solidFill>
                <a:latin typeface="Montserrat"/>
                <a:ea typeface="Montserrat"/>
                <a:cs typeface="Montserrat"/>
                <a:sym typeface="Montserrat"/>
              </a:rPr>
              <a:t> Provide insights to potential investors on the best-performing stocks based on historical data.</a:t>
            </a:r>
          </a:p>
          <a:p>
            <a:pPr algn="l">
              <a:lnSpc>
                <a:spcPts val="3454"/>
              </a:lnSpc>
            </a:pPr>
            <a:endParaRPr lang="en-US" sz="2657" spc="79" dirty="0">
              <a:solidFill>
                <a:srgbClr val="6B66C5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3454"/>
              </a:lnSpc>
            </a:pPr>
            <a:r>
              <a:rPr lang="en-US" sz="2657" spc="79" dirty="0">
                <a:solidFill>
                  <a:srgbClr val="6B66C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Data Fetching:</a:t>
            </a:r>
            <a:r>
              <a:rPr lang="en-US" sz="2657" spc="79" dirty="0">
                <a:solidFill>
                  <a:srgbClr val="6B66C5"/>
                </a:solidFill>
                <a:latin typeface="Montserrat"/>
                <a:ea typeface="Montserrat"/>
                <a:cs typeface="Montserrat"/>
                <a:sym typeface="Montserrat"/>
              </a:rPr>
              <a:t> Historical stock data was fetched using the </a:t>
            </a:r>
            <a:r>
              <a:rPr lang="en-US" sz="2657" spc="79" dirty="0" err="1">
                <a:solidFill>
                  <a:srgbClr val="6B66C5"/>
                </a:solidFill>
                <a:latin typeface="Montserrat"/>
                <a:ea typeface="Montserrat"/>
                <a:cs typeface="Montserrat"/>
                <a:sym typeface="Montserrat"/>
              </a:rPr>
              <a:t>yfinance</a:t>
            </a:r>
            <a:r>
              <a:rPr lang="en-US" sz="2657" spc="79" dirty="0">
                <a:solidFill>
                  <a:srgbClr val="6B66C5"/>
                </a:solidFill>
                <a:latin typeface="Montserrat"/>
                <a:ea typeface="Montserrat"/>
                <a:cs typeface="Montserrat"/>
                <a:sym typeface="Montserrat"/>
              </a:rPr>
              <a:t> library, which allows for easy access to financial data from Yahoo Finance</a:t>
            </a:r>
          </a:p>
          <a:p>
            <a:pPr algn="l">
              <a:lnSpc>
                <a:spcPts val="3454"/>
              </a:lnSpc>
            </a:pPr>
            <a:endParaRPr lang="en-US" sz="2657" spc="79" dirty="0">
              <a:solidFill>
                <a:srgbClr val="6B66C5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3454"/>
              </a:lnSpc>
            </a:pPr>
            <a:r>
              <a:rPr lang="en-US" sz="2657" spc="79" dirty="0">
                <a:solidFill>
                  <a:srgbClr val="6B66C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Methodology:</a:t>
            </a:r>
            <a:r>
              <a:rPr lang="en-US" sz="2657" spc="79" dirty="0">
                <a:solidFill>
                  <a:srgbClr val="6B66C5"/>
                </a:solidFill>
                <a:latin typeface="Montserrat"/>
                <a:ea typeface="Montserrat"/>
                <a:cs typeface="Montserrat"/>
                <a:sym typeface="Montserrat"/>
              </a:rPr>
              <a:t> Using Python and various financial analysis libraries to gather: Trend Analysis, Volatility Analysis, Correlation Analysis, Cumulative Returns, Candlestick Chart, Trading Volume Analysis, P/E ratio and Dividends rate </a:t>
            </a:r>
          </a:p>
          <a:p>
            <a:pPr algn="l">
              <a:lnSpc>
                <a:spcPts val="3454"/>
              </a:lnSpc>
            </a:pPr>
            <a:endParaRPr lang="en-US" sz="2657" spc="79" dirty="0">
              <a:solidFill>
                <a:srgbClr val="6B66C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" name="Freeform 8"/>
          <p:cNvSpPr/>
          <p:nvPr/>
        </p:nvSpPr>
        <p:spPr>
          <a:xfrm>
            <a:off x="826634" y="2511071"/>
            <a:ext cx="4508632" cy="5264857"/>
          </a:xfrm>
          <a:custGeom>
            <a:avLst/>
            <a:gdLst/>
            <a:ahLst/>
            <a:cxnLst/>
            <a:rect l="l" t="t" r="r" b="b"/>
            <a:pathLst>
              <a:path w="4508632" h="5264857">
                <a:moveTo>
                  <a:pt x="0" y="0"/>
                </a:moveTo>
                <a:lnTo>
                  <a:pt x="4508632" y="0"/>
                </a:lnTo>
                <a:lnTo>
                  <a:pt x="4508632" y="5264858"/>
                </a:lnTo>
                <a:lnTo>
                  <a:pt x="0" y="526485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C48B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083469" y="5143500"/>
            <a:ext cx="12695305" cy="5945635"/>
          </a:xfrm>
          <a:custGeom>
            <a:avLst/>
            <a:gdLst/>
            <a:ahLst/>
            <a:cxnLst/>
            <a:rect l="l" t="t" r="r" b="b"/>
            <a:pathLst>
              <a:path w="12695305" h="5945635">
                <a:moveTo>
                  <a:pt x="0" y="0"/>
                </a:moveTo>
                <a:lnTo>
                  <a:pt x="12695306" y="0"/>
                </a:lnTo>
                <a:lnTo>
                  <a:pt x="12695306" y="5945635"/>
                </a:lnTo>
                <a:lnTo>
                  <a:pt x="0" y="59456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5400000">
            <a:off x="15835238" y="701517"/>
            <a:ext cx="654365" cy="654365"/>
          </a:xfrm>
          <a:custGeom>
            <a:avLst/>
            <a:gdLst/>
            <a:ahLst/>
            <a:cxnLst/>
            <a:rect l="l" t="t" r="r" b="b"/>
            <a:pathLst>
              <a:path w="654365" h="654365">
                <a:moveTo>
                  <a:pt x="0" y="0"/>
                </a:moveTo>
                <a:lnTo>
                  <a:pt x="654365" y="0"/>
                </a:lnTo>
                <a:lnTo>
                  <a:pt x="654365" y="654366"/>
                </a:lnTo>
                <a:lnTo>
                  <a:pt x="0" y="654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4191000" y="288117"/>
            <a:ext cx="10210800" cy="11281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550"/>
              </a:lnSpc>
            </a:pPr>
            <a:r>
              <a:rPr lang="en-US" sz="8000" spc="95" dirty="0">
                <a:solidFill>
                  <a:srgbClr val="FFFFFF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Trend Analysis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1882854"/>
            <a:ext cx="15911292" cy="2733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20"/>
              </a:lnSpc>
            </a:pPr>
            <a:r>
              <a:rPr lang="en-US" sz="2600" spc="78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The trend analysis visualizes how the stock closing prices of AT&amp;T, T-Mobile, and Verizon have changed over the past year</a:t>
            </a:r>
          </a:p>
          <a:p>
            <a:pPr algn="ctr">
              <a:lnSpc>
                <a:spcPts val="3120"/>
              </a:lnSpc>
            </a:pPr>
            <a:endParaRPr lang="en-US" sz="2600" spc="78" dirty="0">
              <a:solidFill>
                <a:srgbClr val="FFFFFF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algn="ctr">
              <a:lnSpc>
                <a:spcPts val="3120"/>
              </a:lnSpc>
            </a:pPr>
            <a:r>
              <a:rPr lang="en-US" sz="2600" spc="78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This helps identify any long-term patterns or significant events affecting the stock prices</a:t>
            </a:r>
          </a:p>
          <a:p>
            <a:pPr algn="ctr">
              <a:lnSpc>
                <a:spcPts val="3120"/>
              </a:lnSpc>
            </a:pPr>
            <a:endParaRPr lang="en-US" sz="2600" spc="78" dirty="0">
              <a:solidFill>
                <a:srgbClr val="FFFFFF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algn="ctr">
              <a:lnSpc>
                <a:spcPts val="3120"/>
              </a:lnSpc>
            </a:pPr>
            <a:endParaRPr lang="en-US" sz="2600" spc="78" dirty="0">
              <a:solidFill>
                <a:srgbClr val="FFFFFF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3287239" y="3891225"/>
            <a:ext cx="11394214" cy="6178952"/>
          </a:xfrm>
          <a:custGeom>
            <a:avLst/>
            <a:gdLst/>
            <a:ahLst/>
            <a:cxnLst/>
            <a:rect l="l" t="t" r="r" b="b"/>
            <a:pathLst>
              <a:path w="11394214" h="6178952">
                <a:moveTo>
                  <a:pt x="0" y="0"/>
                </a:moveTo>
                <a:lnTo>
                  <a:pt x="11394214" y="0"/>
                </a:lnTo>
                <a:lnTo>
                  <a:pt x="11394214" y="6178952"/>
                </a:lnTo>
                <a:lnTo>
                  <a:pt x="0" y="617895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 flipV="1">
            <a:off x="-3863306" y="1580181"/>
            <a:ext cx="13258862" cy="7126638"/>
          </a:xfrm>
          <a:custGeom>
            <a:avLst/>
            <a:gdLst/>
            <a:ahLst/>
            <a:cxnLst/>
            <a:rect l="l" t="t" r="r" b="b"/>
            <a:pathLst>
              <a:path w="13258862" h="7126638">
                <a:moveTo>
                  <a:pt x="0" y="7126638"/>
                </a:moveTo>
                <a:lnTo>
                  <a:pt x="13258862" y="7126638"/>
                </a:lnTo>
                <a:lnTo>
                  <a:pt x="13258862" y="0"/>
                </a:lnTo>
                <a:lnTo>
                  <a:pt x="0" y="0"/>
                </a:lnTo>
                <a:lnTo>
                  <a:pt x="0" y="7126638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5400000">
            <a:off x="6329444" y="5143500"/>
            <a:ext cx="654365" cy="654365"/>
          </a:xfrm>
          <a:custGeom>
            <a:avLst/>
            <a:gdLst/>
            <a:ahLst/>
            <a:cxnLst/>
            <a:rect l="l" t="t" r="r" b="b"/>
            <a:pathLst>
              <a:path w="654365" h="654365">
                <a:moveTo>
                  <a:pt x="0" y="0"/>
                </a:moveTo>
                <a:lnTo>
                  <a:pt x="654365" y="0"/>
                </a:lnTo>
                <a:lnTo>
                  <a:pt x="654365" y="654365"/>
                </a:lnTo>
                <a:lnTo>
                  <a:pt x="0" y="6543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691752" y="2673571"/>
            <a:ext cx="673897" cy="673897"/>
          </a:xfrm>
          <a:custGeom>
            <a:avLst/>
            <a:gdLst/>
            <a:ahLst/>
            <a:cxnLst/>
            <a:rect l="l" t="t" r="r" b="b"/>
            <a:pathLst>
              <a:path w="673897" h="673897">
                <a:moveTo>
                  <a:pt x="0" y="0"/>
                </a:moveTo>
                <a:lnTo>
                  <a:pt x="673896" y="0"/>
                </a:lnTo>
                <a:lnTo>
                  <a:pt x="673896" y="673897"/>
                </a:lnTo>
                <a:lnTo>
                  <a:pt x="0" y="67389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2745624" y="3347468"/>
            <a:ext cx="12796752" cy="6939532"/>
          </a:xfrm>
          <a:custGeom>
            <a:avLst/>
            <a:gdLst/>
            <a:ahLst/>
            <a:cxnLst/>
            <a:rect l="l" t="t" r="r" b="b"/>
            <a:pathLst>
              <a:path w="12796752" h="6939532">
                <a:moveTo>
                  <a:pt x="0" y="0"/>
                </a:moveTo>
                <a:lnTo>
                  <a:pt x="12796752" y="0"/>
                </a:lnTo>
                <a:lnTo>
                  <a:pt x="12796752" y="6939532"/>
                </a:lnTo>
                <a:lnTo>
                  <a:pt x="0" y="693953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2766125" y="1068807"/>
            <a:ext cx="13798653" cy="1102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50"/>
              </a:lnSpc>
            </a:pPr>
            <a:r>
              <a:rPr lang="en-US" sz="8000" spc="95" dirty="0">
                <a:solidFill>
                  <a:srgbClr val="6B66C5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Moving Averages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62790" y="2242407"/>
            <a:ext cx="16805322" cy="8432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80"/>
              </a:lnSpc>
            </a:pPr>
            <a:r>
              <a:rPr lang="en-US" sz="2600" spc="78">
                <a:solidFill>
                  <a:srgbClr val="6B66C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20-day moving average for each stock to help identify short-term trends and smoothing out price fluctuations 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C48B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486778">
            <a:off x="-1095149" y="1407856"/>
            <a:ext cx="20478299" cy="7423765"/>
            <a:chOff x="0" y="0"/>
            <a:chExt cx="5393461" cy="195523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393461" cy="1955230"/>
            </a:xfrm>
            <a:custGeom>
              <a:avLst/>
              <a:gdLst/>
              <a:ahLst/>
              <a:cxnLst/>
              <a:rect l="l" t="t" r="r" b="b"/>
              <a:pathLst>
                <a:path w="5393461" h="1955230">
                  <a:moveTo>
                    <a:pt x="0" y="0"/>
                  </a:moveTo>
                  <a:lnTo>
                    <a:pt x="5393461" y="0"/>
                  </a:lnTo>
                  <a:lnTo>
                    <a:pt x="5393461" y="1955230"/>
                  </a:lnTo>
                  <a:lnTo>
                    <a:pt x="0" y="1955230"/>
                  </a:lnTo>
                  <a:close/>
                </a:path>
              </a:pathLst>
            </a:custGeom>
            <a:solidFill>
              <a:srgbClr val="6B66C5">
                <a:alpha val="29804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5393461" cy="20028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flipV="1">
            <a:off x="14454564" y="-2016529"/>
            <a:ext cx="5609472" cy="9323223"/>
          </a:xfrm>
          <a:custGeom>
            <a:avLst/>
            <a:gdLst/>
            <a:ahLst/>
            <a:cxnLst/>
            <a:rect l="l" t="t" r="r" b="b"/>
            <a:pathLst>
              <a:path w="5609472" h="9323223">
                <a:moveTo>
                  <a:pt x="0" y="9323223"/>
                </a:moveTo>
                <a:lnTo>
                  <a:pt x="5609472" y="9323223"/>
                </a:lnTo>
                <a:lnTo>
                  <a:pt x="5609472" y="0"/>
                </a:lnTo>
                <a:lnTo>
                  <a:pt x="0" y="0"/>
                </a:lnTo>
                <a:lnTo>
                  <a:pt x="0" y="9323223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-5400000" flipH="1" flipV="1">
            <a:off x="124965" y="5440360"/>
            <a:ext cx="4200545" cy="6981515"/>
          </a:xfrm>
          <a:custGeom>
            <a:avLst/>
            <a:gdLst/>
            <a:ahLst/>
            <a:cxnLst/>
            <a:rect l="l" t="t" r="r" b="b"/>
            <a:pathLst>
              <a:path w="4200545" h="6981515">
                <a:moveTo>
                  <a:pt x="4200545" y="6981515"/>
                </a:moveTo>
                <a:lnTo>
                  <a:pt x="0" y="6981515"/>
                </a:lnTo>
                <a:lnTo>
                  <a:pt x="0" y="0"/>
                </a:lnTo>
                <a:lnTo>
                  <a:pt x="4200545" y="0"/>
                </a:lnTo>
                <a:lnTo>
                  <a:pt x="4200545" y="698151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888290" y="5610028"/>
            <a:ext cx="673897" cy="673897"/>
          </a:xfrm>
          <a:custGeom>
            <a:avLst/>
            <a:gdLst/>
            <a:ahLst/>
            <a:cxnLst/>
            <a:rect l="l" t="t" r="r" b="b"/>
            <a:pathLst>
              <a:path w="673897" h="673897">
                <a:moveTo>
                  <a:pt x="0" y="0"/>
                </a:moveTo>
                <a:lnTo>
                  <a:pt x="673896" y="0"/>
                </a:lnTo>
                <a:lnTo>
                  <a:pt x="673896" y="673897"/>
                </a:lnTo>
                <a:lnTo>
                  <a:pt x="0" y="6738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rot="-5400000">
            <a:off x="15773662" y="1990718"/>
            <a:ext cx="654365" cy="654365"/>
          </a:xfrm>
          <a:custGeom>
            <a:avLst/>
            <a:gdLst/>
            <a:ahLst/>
            <a:cxnLst/>
            <a:rect l="l" t="t" r="r" b="b"/>
            <a:pathLst>
              <a:path w="654365" h="654365">
                <a:moveTo>
                  <a:pt x="0" y="0"/>
                </a:moveTo>
                <a:lnTo>
                  <a:pt x="654365" y="0"/>
                </a:lnTo>
                <a:lnTo>
                  <a:pt x="654365" y="654365"/>
                </a:lnTo>
                <a:lnTo>
                  <a:pt x="0" y="65436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rot="-5400000">
            <a:off x="3758792" y="8603935"/>
            <a:ext cx="654365" cy="654365"/>
          </a:xfrm>
          <a:custGeom>
            <a:avLst/>
            <a:gdLst/>
            <a:ahLst/>
            <a:cxnLst/>
            <a:rect l="l" t="t" r="r" b="b"/>
            <a:pathLst>
              <a:path w="654365" h="654365">
                <a:moveTo>
                  <a:pt x="0" y="0"/>
                </a:moveTo>
                <a:lnTo>
                  <a:pt x="654365" y="0"/>
                </a:lnTo>
                <a:lnTo>
                  <a:pt x="654365" y="654365"/>
                </a:lnTo>
                <a:lnTo>
                  <a:pt x="0" y="65436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4013077" y="3497491"/>
            <a:ext cx="10836567" cy="6666707"/>
          </a:xfrm>
          <a:custGeom>
            <a:avLst/>
            <a:gdLst/>
            <a:ahLst/>
            <a:cxnLst/>
            <a:rect l="l" t="t" r="r" b="b"/>
            <a:pathLst>
              <a:path w="10836567" h="6666707">
                <a:moveTo>
                  <a:pt x="0" y="0"/>
                </a:moveTo>
                <a:lnTo>
                  <a:pt x="10836568" y="0"/>
                </a:lnTo>
                <a:lnTo>
                  <a:pt x="10836568" y="6666707"/>
                </a:lnTo>
                <a:lnTo>
                  <a:pt x="0" y="666670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2157747" y="730598"/>
            <a:ext cx="14547225" cy="12182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00"/>
              </a:lnSpc>
            </a:pPr>
            <a:r>
              <a:rPr lang="en-US" sz="8000" spc="95" dirty="0">
                <a:solidFill>
                  <a:srgbClr val="FFFFFF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Volatility Analysis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8700" y="2298850"/>
            <a:ext cx="16805322" cy="8432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80"/>
              </a:lnSpc>
            </a:pPr>
            <a:r>
              <a:rPr lang="en-US" sz="2600" spc="78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Volatility analysis helps measure the risk associated with each stock by assessing how much the stock price fluctuates over time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7492129">
            <a:off x="10543681" y="2386886"/>
            <a:ext cx="13108355" cy="6160927"/>
          </a:xfrm>
          <a:custGeom>
            <a:avLst/>
            <a:gdLst/>
            <a:ahLst/>
            <a:cxnLst/>
            <a:rect l="l" t="t" r="r" b="b"/>
            <a:pathLst>
              <a:path w="13108355" h="6160927">
                <a:moveTo>
                  <a:pt x="0" y="0"/>
                </a:moveTo>
                <a:lnTo>
                  <a:pt x="13108355" y="0"/>
                </a:lnTo>
                <a:lnTo>
                  <a:pt x="13108355" y="6160927"/>
                </a:lnTo>
                <a:lnTo>
                  <a:pt x="0" y="616092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5400000">
            <a:off x="16932117" y="5059480"/>
            <a:ext cx="654365" cy="654365"/>
          </a:xfrm>
          <a:custGeom>
            <a:avLst/>
            <a:gdLst/>
            <a:ahLst/>
            <a:cxnLst/>
            <a:rect l="l" t="t" r="r" b="b"/>
            <a:pathLst>
              <a:path w="654365" h="654365">
                <a:moveTo>
                  <a:pt x="0" y="0"/>
                </a:moveTo>
                <a:lnTo>
                  <a:pt x="654366" y="0"/>
                </a:lnTo>
                <a:lnTo>
                  <a:pt x="654366" y="654365"/>
                </a:lnTo>
                <a:lnTo>
                  <a:pt x="0" y="65436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8087889" y="5130401"/>
            <a:ext cx="673897" cy="673897"/>
          </a:xfrm>
          <a:custGeom>
            <a:avLst/>
            <a:gdLst/>
            <a:ahLst/>
            <a:cxnLst/>
            <a:rect l="l" t="t" r="r" b="b"/>
            <a:pathLst>
              <a:path w="673897" h="673897">
                <a:moveTo>
                  <a:pt x="0" y="0"/>
                </a:moveTo>
                <a:lnTo>
                  <a:pt x="673897" y="0"/>
                </a:lnTo>
                <a:lnTo>
                  <a:pt x="673897" y="673897"/>
                </a:lnTo>
                <a:lnTo>
                  <a:pt x="0" y="67389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504091" y="2063758"/>
            <a:ext cx="8700562" cy="7733833"/>
          </a:xfrm>
          <a:custGeom>
            <a:avLst/>
            <a:gdLst/>
            <a:ahLst/>
            <a:cxnLst/>
            <a:rect l="l" t="t" r="r" b="b"/>
            <a:pathLst>
              <a:path w="8700562" h="7733833">
                <a:moveTo>
                  <a:pt x="0" y="0"/>
                </a:moveTo>
                <a:lnTo>
                  <a:pt x="8700562" y="0"/>
                </a:lnTo>
                <a:lnTo>
                  <a:pt x="8700562" y="7733833"/>
                </a:lnTo>
                <a:lnTo>
                  <a:pt x="0" y="773383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228600" y="288482"/>
            <a:ext cx="17564099" cy="10362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550"/>
              </a:lnSpc>
            </a:pPr>
            <a:r>
              <a:rPr lang="en-US" sz="6600" spc="95" dirty="0">
                <a:solidFill>
                  <a:srgbClr val="6B66C5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Correlation Analysis Using Heatmap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592964" y="2552081"/>
            <a:ext cx="6504894" cy="6981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20"/>
              </a:lnSpc>
            </a:pPr>
            <a:r>
              <a:rPr lang="en-US" sz="2600" spc="78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 heatmap visualizes data by using color variations to show the strength of relationships between variables.</a:t>
            </a:r>
          </a:p>
          <a:p>
            <a:pPr algn="l">
              <a:lnSpc>
                <a:spcPts val="3120"/>
              </a:lnSpc>
            </a:pPr>
            <a:endParaRPr lang="en-US" sz="2600" spc="78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3120"/>
              </a:lnSpc>
            </a:pPr>
            <a:r>
              <a:rPr lang="en-US" sz="2600" spc="78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 - TMUS </a:t>
            </a:r>
            <a:r>
              <a:rPr lang="en-US" sz="2600" spc="78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has a weak positive correlation</a:t>
            </a:r>
          </a:p>
          <a:p>
            <a:pPr algn="l">
              <a:lnSpc>
                <a:spcPts val="3120"/>
              </a:lnSpc>
            </a:pPr>
            <a:endParaRPr lang="en-US" sz="2600" spc="78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3120"/>
              </a:lnSpc>
            </a:pPr>
            <a:r>
              <a:rPr lang="en-US" sz="2600" spc="78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 - VZ </a:t>
            </a:r>
            <a:r>
              <a:rPr lang="en-US" sz="2600" spc="78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strong positive correlation</a:t>
            </a:r>
          </a:p>
          <a:p>
            <a:pPr algn="l">
              <a:lnSpc>
                <a:spcPts val="3120"/>
              </a:lnSpc>
            </a:pPr>
            <a:endParaRPr lang="en-US" sz="2600" spc="78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3120"/>
              </a:lnSpc>
            </a:pPr>
            <a:r>
              <a:rPr lang="en-US" sz="2600" spc="78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TMUS - </a:t>
            </a:r>
            <a:r>
              <a:rPr lang="en-US" sz="2600" spc="78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VZ weak positive correlation</a:t>
            </a:r>
          </a:p>
          <a:p>
            <a:pPr algn="l">
              <a:lnSpc>
                <a:spcPts val="3120"/>
              </a:lnSpc>
            </a:pPr>
            <a:endParaRPr lang="en-US" sz="2600" spc="78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3120"/>
              </a:lnSpc>
            </a:pPr>
            <a:r>
              <a:rPr lang="en-US" sz="2600" spc="78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The correlation analysis reveals </a:t>
            </a:r>
            <a:r>
              <a:rPr lang="en-US" sz="2600" spc="78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moderate positive correlations</a:t>
            </a:r>
            <a:r>
              <a:rPr lang="en-US" sz="2600" spc="78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between the stocks, indicating that while they tend to move in the same direction, there is still some diversification benefit</a:t>
            </a:r>
          </a:p>
          <a:p>
            <a:pPr algn="l">
              <a:lnSpc>
                <a:spcPts val="2768"/>
              </a:lnSpc>
            </a:pPr>
            <a:endParaRPr lang="en-US" sz="2600" spc="78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C48B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486778">
            <a:off x="-1095149" y="2086681"/>
            <a:ext cx="20478299" cy="7423765"/>
            <a:chOff x="0" y="0"/>
            <a:chExt cx="5393461" cy="195523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393461" cy="1955230"/>
            </a:xfrm>
            <a:custGeom>
              <a:avLst/>
              <a:gdLst/>
              <a:ahLst/>
              <a:cxnLst/>
              <a:rect l="l" t="t" r="r" b="b"/>
              <a:pathLst>
                <a:path w="5393461" h="1955230">
                  <a:moveTo>
                    <a:pt x="0" y="0"/>
                  </a:moveTo>
                  <a:lnTo>
                    <a:pt x="5393461" y="0"/>
                  </a:lnTo>
                  <a:lnTo>
                    <a:pt x="5393461" y="1955230"/>
                  </a:lnTo>
                  <a:lnTo>
                    <a:pt x="0" y="1955230"/>
                  </a:lnTo>
                  <a:close/>
                </a:path>
              </a:pathLst>
            </a:custGeom>
            <a:solidFill>
              <a:srgbClr val="6B66C5">
                <a:alpha val="29804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5393461" cy="20028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flipH="1">
            <a:off x="12522745" y="1702597"/>
            <a:ext cx="6079583" cy="10619359"/>
          </a:xfrm>
          <a:custGeom>
            <a:avLst/>
            <a:gdLst/>
            <a:ahLst/>
            <a:cxnLst/>
            <a:rect l="l" t="t" r="r" b="b"/>
            <a:pathLst>
              <a:path w="6079583" h="10619359">
                <a:moveTo>
                  <a:pt x="6079583" y="0"/>
                </a:moveTo>
                <a:lnTo>
                  <a:pt x="0" y="0"/>
                </a:lnTo>
                <a:lnTo>
                  <a:pt x="0" y="10619359"/>
                </a:lnTo>
                <a:lnTo>
                  <a:pt x="6079583" y="10619359"/>
                </a:lnTo>
                <a:lnTo>
                  <a:pt x="6079583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294631">
            <a:off x="10775756" y="7365244"/>
            <a:ext cx="6776309" cy="4828580"/>
          </a:xfrm>
          <a:custGeom>
            <a:avLst/>
            <a:gdLst/>
            <a:ahLst/>
            <a:cxnLst/>
            <a:rect l="l" t="t" r="r" b="b"/>
            <a:pathLst>
              <a:path w="6776309" h="4828580">
                <a:moveTo>
                  <a:pt x="0" y="0"/>
                </a:moveTo>
                <a:lnTo>
                  <a:pt x="6776309" y="0"/>
                </a:lnTo>
                <a:lnTo>
                  <a:pt x="6776309" y="4828581"/>
                </a:lnTo>
                <a:lnTo>
                  <a:pt x="0" y="482858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4033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-5400000">
            <a:off x="374335" y="5471381"/>
            <a:ext cx="654365" cy="654365"/>
          </a:xfrm>
          <a:custGeom>
            <a:avLst/>
            <a:gdLst/>
            <a:ahLst/>
            <a:cxnLst/>
            <a:rect l="l" t="t" r="r" b="b"/>
            <a:pathLst>
              <a:path w="654365" h="654365">
                <a:moveTo>
                  <a:pt x="0" y="0"/>
                </a:moveTo>
                <a:lnTo>
                  <a:pt x="654365" y="0"/>
                </a:lnTo>
                <a:lnTo>
                  <a:pt x="654365" y="654365"/>
                </a:lnTo>
                <a:lnTo>
                  <a:pt x="0" y="65436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5562536" y="1028700"/>
            <a:ext cx="673897" cy="673897"/>
          </a:xfrm>
          <a:custGeom>
            <a:avLst/>
            <a:gdLst/>
            <a:ahLst/>
            <a:cxnLst/>
            <a:rect l="l" t="t" r="r" b="b"/>
            <a:pathLst>
              <a:path w="673897" h="673897">
                <a:moveTo>
                  <a:pt x="0" y="0"/>
                </a:moveTo>
                <a:lnTo>
                  <a:pt x="673897" y="0"/>
                </a:lnTo>
                <a:lnTo>
                  <a:pt x="673897" y="673897"/>
                </a:lnTo>
                <a:lnTo>
                  <a:pt x="0" y="67389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2561968" y="2864952"/>
            <a:ext cx="13164064" cy="7167247"/>
          </a:xfrm>
          <a:custGeom>
            <a:avLst/>
            <a:gdLst/>
            <a:ahLst/>
            <a:cxnLst/>
            <a:rect l="l" t="t" r="r" b="b"/>
            <a:pathLst>
              <a:path w="13164064" h="7167247">
                <a:moveTo>
                  <a:pt x="0" y="0"/>
                </a:moveTo>
                <a:lnTo>
                  <a:pt x="13164064" y="0"/>
                </a:lnTo>
                <a:lnTo>
                  <a:pt x="13164064" y="7167247"/>
                </a:lnTo>
                <a:lnTo>
                  <a:pt x="0" y="716724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3402265" y="298941"/>
            <a:ext cx="10944927" cy="1102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50"/>
              </a:lnSpc>
            </a:pPr>
            <a:r>
              <a:rPr lang="en-US" sz="8000" spc="95" dirty="0">
                <a:solidFill>
                  <a:srgbClr val="FFFFFF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Cumulative Returns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35409" y="811704"/>
            <a:ext cx="15692059" cy="29863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82"/>
              </a:lnSpc>
            </a:pPr>
            <a:endParaRPr dirty="0"/>
          </a:p>
          <a:p>
            <a:pPr algn="ctr">
              <a:lnSpc>
                <a:spcPts val="3382"/>
              </a:lnSpc>
            </a:pPr>
            <a:endParaRPr dirty="0"/>
          </a:p>
          <a:p>
            <a:pPr algn="ctr">
              <a:lnSpc>
                <a:spcPts val="3382"/>
              </a:lnSpc>
            </a:pPr>
            <a:r>
              <a:rPr lang="en-US" sz="2602" spc="78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Cumulative returns represent the total change in stock price over a given period, allowing investors to see how much an investment has grown or shrunk in value</a:t>
            </a:r>
          </a:p>
          <a:p>
            <a:pPr algn="ctr">
              <a:lnSpc>
                <a:spcPts val="3382"/>
              </a:lnSpc>
            </a:pPr>
            <a:endParaRPr lang="en-US" sz="2602" spc="78" dirty="0">
              <a:solidFill>
                <a:srgbClr val="FFFFFF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algn="ctr">
              <a:lnSpc>
                <a:spcPts val="3382"/>
              </a:lnSpc>
            </a:pPr>
            <a:endParaRPr lang="en-US" sz="2602" spc="78" dirty="0">
              <a:solidFill>
                <a:srgbClr val="FFFFFF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algn="ctr">
              <a:lnSpc>
                <a:spcPts val="3382"/>
              </a:lnSpc>
            </a:pPr>
            <a:endParaRPr lang="en-US" sz="2602" spc="78" dirty="0">
              <a:solidFill>
                <a:srgbClr val="FFFFFF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5143500"/>
            <a:ext cx="6042511" cy="4819927"/>
          </a:xfrm>
          <a:custGeom>
            <a:avLst/>
            <a:gdLst/>
            <a:ahLst/>
            <a:cxnLst/>
            <a:rect l="l" t="t" r="r" b="b"/>
            <a:pathLst>
              <a:path w="6042511" h="4819927">
                <a:moveTo>
                  <a:pt x="0" y="0"/>
                </a:moveTo>
                <a:lnTo>
                  <a:pt x="6042511" y="0"/>
                </a:lnTo>
                <a:lnTo>
                  <a:pt x="6042511" y="4819927"/>
                </a:lnTo>
                <a:lnTo>
                  <a:pt x="0" y="48199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6125674" y="5112050"/>
            <a:ext cx="6036652" cy="4840893"/>
          </a:xfrm>
          <a:custGeom>
            <a:avLst/>
            <a:gdLst/>
            <a:ahLst/>
            <a:cxnLst/>
            <a:rect l="l" t="t" r="r" b="b"/>
            <a:pathLst>
              <a:path w="6036652" h="4840893">
                <a:moveTo>
                  <a:pt x="0" y="0"/>
                </a:moveTo>
                <a:lnTo>
                  <a:pt x="6036652" y="0"/>
                </a:lnTo>
                <a:lnTo>
                  <a:pt x="6036652" y="4840893"/>
                </a:lnTo>
                <a:lnTo>
                  <a:pt x="0" y="484089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2264046" y="5112050"/>
            <a:ext cx="6023954" cy="4851377"/>
          </a:xfrm>
          <a:custGeom>
            <a:avLst/>
            <a:gdLst/>
            <a:ahLst/>
            <a:cxnLst/>
            <a:rect l="l" t="t" r="r" b="b"/>
            <a:pathLst>
              <a:path w="6023954" h="4851377">
                <a:moveTo>
                  <a:pt x="0" y="0"/>
                </a:moveTo>
                <a:lnTo>
                  <a:pt x="6023954" y="0"/>
                </a:lnTo>
                <a:lnTo>
                  <a:pt x="6023954" y="4851377"/>
                </a:lnTo>
                <a:lnTo>
                  <a:pt x="0" y="485137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3886200" y="571500"/>
            <a:ext cx="10145749" cy="1102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50"/>
              </a:lnSpc>
            </a:pPr>
            <a:r>
              <a:rPr lang="en-US" sz="8000" spc="95" dirty="0">
                <a:solidFill>
                  <a:srgbClr val="6B66C5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Candlestick chart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2272784"/>
            <a:ext cx="16230600" cy="21291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80"/>
              </a:lnSpc>
            </a:pPr>
            <a:r>
              <a:rPr lang="en-US" sz="2600" spc="78">
                <a:solidFill>
                  <a:srgbClr val="6B66C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Candlestick charts provide a detailed view of daily stock price movements, including the opening, closing, high, and low prices</a:t>
            </a:r>
          </a:p>
          <a:p>
            <a:pPr algn="ctr">
              <a:lnSpc>
                <a:spcPts val="3380"/>
              </a:lnSpc>
            </a:pPr>
            <a:endParaRPr lang="en-US" sz="2600" spc="78">
              <a:solidFill>
                <a:srgbClr val="6B66C5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algn="ctr">
              <a:lnSpc>
                <a:spcPts val="3380"/>
              </a:lnSpc>
            </a:pPr>
            <a:r>
              <a:rPr lang="en-US" sz="2600" spc="78">
                <a:solidFill>
                  <a:srgbClr val="6B66C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We created candlestick charts for each stock to visualize daily price fluctuations and overall market sentiment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Isometric Abstract Wireframe"/>
          <p:cNvSpPr/>
          <p:nvPr/>
        </p:nvSpPr>
        <p:spPr>
          <a:xfrm flipV="1">
            <a:off x="-2542571" y="7776595"/>
            <a:ext cx="11731858" cy="6046795"/>
          </a:xfrm>
          <a:custGeom>
            <a:avLst/>
            <a:gdLst/>
            <a:ahLst/>
            <a:cxnLst/>
            <a:rect l="l" t="t" r="r" b="b"/>
            <a:pathLst>
              <a:path w="11731858" h="6046795">
                <a:moveTo>
                  <a:pt x="0" y="6046795"/>
                </a:moveTo>
                <a:lnTo>
                  <a:pt x="11731858" y="6046795"/>
                </a:lnTo>
                <a:lnTo>
                  <a:pt x="11731858" y="0"/>
                </a:lnTo>
                <a:lnTo>
                  <a:pt x="0" y="0"/>
                </a:lnTo>
                <a:lnTo>
                  <a:pt x="0" y="604679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 descr="Isometric Abstract Wireframe"/>
          <p:cNvSpPr/>
          <p:nvPr/>
        </p:nvSpPr>
        <p:spPr>
          <a:xfrm flipV="1">
            <a:off x="14080633" y="-279805"/>
            <a:ext cx="7520469" cy="5245527"/>
          </a:xfrm>
          <a:custGeom>
            <a:avLst/>
            <a:gdLst/>
            <a:ahLst/>
            <a:cxnLst/>
            <a:rect l="l" t="t" r="r" b="b"/>
            <a:pathLst>
              <a:path w="7520469" h="5245527">
                <a:moveTo>
                  <a:pt x="0" y="5245528"/>
                </a:moveTo>
                <a:lnTo>
                  <a:pt x="7520469" y="5245528"/>
                </a:lnTo>
                <a:lnTo>
                  <a:pt x="7520469" y="0"/>
                </a:lnTo>
                <a:lnTo>
                  <a:pt x="0" y="0"/>
                </a:lnTo>
                <a:lnTo>
                  <a:pt x="0" y="5245528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3878726" y="4371117"/>
            <a:ext cx="10530548" cy="5733415"/>
          </a:xfrm>
          <a:custGeom>
            <a:avLst/>
            <a:gdLst/>
            <a:ahLst/>
            <a:cxnLst/>
            <a:rect l="l" t="t" r="r" b="b"/>
            <a:pathLst>
              <a:path w="10530548" h="5733415">
                <a:moveTo>
                  <a:pt x="0" y="0"/>
                </a:moveTo>
                <a:lnTo>
                  <a:pt x="10530548" y="0"/>
                </a:lnTo>
                <a:lnTo>
                  <a:pt x="10530548" y="5733415"/>
                </a:lnTo>
                <a:lnTo>
                  <a:pt x="0" y="573341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1905000" y="339600"/>
            <a:ext cx="12725400" cy="13245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1400"/>
              </a:lnSpc>
            </a:pPr>
            <a:r>
              <a:rPr lang="en-US" sz="7200" spc="95" dirty="0">
                <a:solidFill>
                  <a:srgbClr val="6B66C5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Trading volume analysis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167175" y="2307296"/>
            <a:ext cx="15953650" cy="1810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640"/>
              </a:lnSpc>
              <a:spcBef>
                <a:spcPct val="0"/>
              </a:spcBef>
            </a:pPr>
            <a:r>
              <a:rPr lang="en-US" sz="2600" spc="78">
                <a:solidFill>
                  <a:srgbClr val="6B66C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Analyzing trading volume helps understand the liquidity of each stock and the level of investor interest</a:t>
            </a:r>
          </a:p>
          <a:p>
            <a:pPr marL="0" lvl="0" indent="0" algn="ctr">
              <a:lnSpc>
                <a:spcPts val="3640"/>
              </a:lnSpc>
              <a:spcBef>
                <a:spcPct val="0"/>
              </a:spcBef>
            </a:pPr>
            <a:r>
              <a:rPr lang="en-US" sz="2600" spc="78">
                <a:solidFill>
                  <a:srgbClr val="6B66C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We visualized the trading volume for each stock over time to identify any significant spikes or trends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1486</TotalTime>
  <Words>865</Words>
  <Application>Microsoft Macintosh PowerPoint</Application>
  <PresentationFormat>Custom</PresentationFormat>
  <Paragraphs>110</Paragraphs>
  <Slides>13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Bebas Neue Cyrillic</vt:lpstr>
      <vt:lpstr>Calibri</vt:lpstr>
      <vt:lpstr>Montserrat Bold</vt:lpstr>
      <vt:lpstr>Montserrat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Copy of Telecommunication Stocks</dc:title>
  <cp:lastModifiedBy>Yara El-Emam</cp:lastModifiedBy>
  <cp:revision>12</cp:revision>
  <dcterms:created xsi:type="dcterms:W3CDTF">2006-08-16T00:00:00Z</dcterms:created>
  <dcterms:modified xsi:type="dcterms:W3CDTF">2024-08-15T00:44:22Z</dcterms:modified>
  <dc:identifier>DAGNrePTToE</dc:identifier>
</cp:coreProperties>
</file>